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imes New Roman Bold" charset="1" panose="02030802070405020303"/>
      <p:regular r:id="rId22"/>
    </p:embeddedFont>
    <p:embeddedFont>
      <p:font typeface="Bricolage Grotesque" charset="1" panose="020B0605040402000204"/>
      <p:regular r:id="rId23"/>
    </p:embeddedFont>
    <p:embeddedFont>
      <p:font typeface="Bricolage Grotesque Bold" charset="1" panose="020B0605040402000204"/>
      <p:regular r:id="rId24"/>
    </p:embeddedFont>
    <p:embeddedFont>
      <p:font typeface="Times New Roman" charset="1" panose="020305020704050203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46.png" Type="http://schemas.openxmlformats.org/officeDocument/2006/relationships/image"/><Relationship Id="rId13" Target="../media/image58.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45.png" Type="http://schemas.openxmlformats.org/officeDocument/2006/relationships/image"/><Relationship Id="rId9" Target="../media/image5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63.jpeg" Type="http://schemas.openxmlformats.org/officeDocument/2006/relationships/image"/><Relationship Id="rId12" Target="../media/image64.jpe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67.png" Type="http://schemas.openxmlformats.org/officeDocument/2006/relationships/image"/><Relationship Id="rId12" Target="../media/image68.jpe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67.png" Type="http://schemas.openxmlformats.org/officeDocument/2006/relationships/image"/><Relationship Id="rId12" Target="../media/image69.png" Type="http://schemas.openxmlformats.org/officeDocument/2006/relationships/image"/><Relationship Id="rId13" Target="../media/image7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 Id="rId9"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46.pn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15" Target="../media/image55.png" Type="http://schemas.openxmlformats.org/officeDocument/2006/relationships/image"/><Relationship Id="rId16" Target="../media/image56.png" Type="http://schemas.openxmlformats.org/officeDocument/2006/relationships/image"/><Relationship Id="rId17" Target="../media/image57.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45.png" Type="http://schemas.openxmlformats.org/officeDocument/2006/relationships/image"/><Relationship Id="rId9"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E7E1"/>
        </a:solidFill>
      </p:bgPr>
    </p:bg>
    <p:spTree>
      <p:nvGrpSpPr>
        <p:cNvPr id="1" name=""/>
        <p:cNvGrpSpPr/>
        <p:nvPr/>
      </p:nvGrpSpPr>
      <p:grpSpPr>
        <a:xfrm>
          <a:off x="0" y="0"/>
          <a:ext cx="0" cy="0"/>
          <a:chOff x="0" y="0"/>
          <a:chExt cx="0" cy="0"/>
        </a:xfrm>
      </p:grpSpPr>
      <p:sp>
        <p:nvSpPr>
          <p:cNvPr name="Freeform 2" id="2"/>
          <p:cNvSpPr/>
          <p:nvPr/>
        </p:nvSpPr>
        <p:spPr>
          <a:xfrm flipH="false" flipV="false" rot="3147927">
            <a:off x="896752" y="-8357378"/>
            <a:ext cx="16494496" cy="17649752"/>
          </a:xfrm>
          <a:custGeom>
            <a:avLst/>
            <a:gdLst/>
            <a:ahLst/>
            <a:cxnLst/>
            <a:rect r="r" b="b" t="t" l="l"/>
            <a:pathLst>
              <a:path h="17649752" w="16494496">
                <a:moveTo>
                  <a:pt x="0" y="0"/>
                </a:moveTo>
                <a:lnTo>
                  <a:pt x="16494496" y="0"/>
                </a:lnTo>
                <a:lnTo>
                  <a:pt x="16494496" y="17649752"/>
                </a:lnTo>
                <a:lnTo>
                  <a:pt x="0" y="17649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8314096"/>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4" id="4"/>
          <p:cNvSpPr/>
          <p:nvPr/>
        </p:nvSpPr>
        <p:spPr>
          <a:xfrm flipH="false" flipV="false" rot="0">
            <a:off x="10467998" y="8314096"/>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5" id="5"/>
          <p:cNvSpPr/>
          <p:nvPr/>
        </p:nvSpPr>
        <p:spPr>
          <a:xfrm flipH="false" flipV="false" rot="0">
            <a:off x="262202" y="5821692"/>
            <a:ext cx="7005518" cy="5511514"/>
          </a:xfrm>
          <a:custGeom>
            <a:avLst/>
            <a:gdLst/>
            <a:ahLst/>
            <a:cxnLst/>
            <a:rect r="r" b="b" t="t" l="l"/>
            <a:pathLst>
              <a:path h="5511514" w="7005518">
                <a:moveTo>
                  <a:pt x="0" y="0"/>
                </a:moveTo>
                <a:lnTo>
                  <a:pt x="7005518" y="0"/>
                </a:lnTo>
                <a:lnTo>
                  <a:pt x="7005518" y="5511515"/>
                </a:lnTo>
                <a:lnTo>
                  <a:pt x="0" y="5511515"/>
                </a:lnTo>
                <a:lnTo>
                  <a:pt x="0" y="0"/>
                </a:lnTo>
                <a:close/>
              </a:path>
            </a:pathLst>
          </a:custGeom>
          <a:blipFill>
            <a:blip r:embed="rId6"/>
            <a:stretch>
              <a:fillRect l="-70875" t="0" r="0" b="0"/>
            </a:stretch>
          </a:blipFill>
        </p:spPr>
      </p:sp>
      <p:sp>
        <p:nvSpPr>
          <p:cNvPr name="Freeform 6" id="6"/>
          <p:cNvSpPr/>
          <p:nvPr/>
        </p:nvSpPr>
        <p:spPr>
          <a:xfrm flipH="false" flipV="false" rot="907131">
            <a:off x="12326845" y="6939021"/>
            <a:ext cx="5157431" cy="5794603"/>
          </a:xfrm>
          <a:custGeom>
            <a:avLst/>
            <a:gdLst/>
            <a:ahLst/>
            <a:cxnLst/>
            <a:rect r="r" b="b" t="t" l="l"/>
            <a:pathLst>
              <a:path h="5794603" w="5157431">
                <a:moveTo>
                  <a:pt x="0" y="0"/>
                </a:moveTo>
                <a:lnTo>
                  <a:pt x="5157431" y="0"/>
                </a:lnTo>
                <a:lnTo>
                  <a:pt x="5157431" y="5794603"/>
                </a:lnTo>
                <a:lnTo>
                  <a:pt x="0" y="5794603"/>
                </a:lnTo>
                <a:lnTo>
                  <a:pt x="0" y="0"/>
                </a:lnTo>
                <a:close/>
              </a:path>
            </a:pathLst>
          </a:custGeom>
          <a:blipFill>
            <a:blip r:embed="rId6"/>
            <a:stretch>
              <a:fillRect l="-2631" t="0" r="-141396" b="0"/>
            </a:stretch>
          </a:blipFill>
        </p:spPr>
      </p:sp>
      <p:sp>
        <p:nvSpPr>
          <p:cNvPr name="Freeform 7" id="7"/>
          <p:cNvSpPr/>
          <p:nvPr/>
        </p:nvSpPr>
        <p:spPr>
          <a:xfrm flipH="false" flipV="false" rot="0">
            <a:off x="4872879" y="5059004"/>
            <a:ext cx="7353958" cy="5227996"/>
          </a:xfrm>
          <a:custGeom>
            <a:avLst/>
            <a:gdLst/>
            <a:ahLst/>
            <a:cxnLst/>
            <a:rect r="r" b="b" t="t" l="l"/>
            <a:pathLst>
              <a:path h="5227996" w="7353958">
                <a:moveTo>
                  <a:pt x="0" y="0"/>
                </a:moveTo>
                <a:lnTo>
                  <a:pt x="7353959" y="0"/>
                </a:lnTo>
                <a:lnTo>
                  <a:pt x="7353959" y="5227996"/>
                </a:lnTo>
                <a:lnTo>
                  <a:pt x="0" y="52279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328457" y="10034337"/>
            <a:ext cx="8656915" cy="8263419"/>
          </a:xfrm>
          <a:custGeom>
            <a:avLst/>
            <a:gdLst/>
            <a:ahLst/>
            <a:cxnLst/>
            <a:rect r="r" b="b" t="t" l="l"/>
            <a:pathLst>
              <a:path h="8263419" w="8656915">
                <a:moveTo>
                  <a:pt x="0" y="0"/>
                </a:moveTo>
                <a:lnTo>
                  <a:pt x="8656914" y="0"/>
                </a:lnTo>
                <a:lnTo>
                  <a:pt x="8656914" y="8263419"/>
                </a:lnTo>
                <a:lnTo>
                  <a:pt x="0" y="8263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292003" y="1400813"/>
            <a:ext cx="15703994" cy="1919605"/>
          </a:xfrm>
          <a:prstGeom prst="rect">
            <a:avLst/>
          </a:prstGeom>
        </p:spPr>
        <p:txBody>
          <a:bodyPr anchor="t" rtlCol="false" tIns="0" lIns="0" bIns="0" rIns="0">
            <a:spAutoFit/>
          </a:bodyPr>
          <a:lstStyle/>
          <a:p>
            <a:pPr algn="ctr">
              <a:lnSpc>
                <a:spcPts val="7039"/>
              </a:lnSpc>
            </a:pPr>
            <a:r>
              <a:rPr lang="en-US" b="true" sz="6399">
                <a:solidFill>
                  <a:srgbClr val="010440"/>
                </a:solidFill>
                <a:latin typeface="Times New Roman Bold"/>
                <a:ea typeface="Times New Roman Bold"/>
                <a:cs typeface="Times New Roman Bold"/>
                <a:sym typeface="Times New Roman Bold"/>
              </a:rPr>
              <a:t>MENTAL HEALTH MONITORING USING IOT AND MACHINE LEARNING</a:t>
            </a:r>
          </a:p>
        </p:txBody>
      </p:sp>
      <p:sp>
        <p:nvSpPr>
          <p:cNvPr name="TextBox 10" id="10"/>
          <p:cNvSpPr txBox="true"/>
          <p:nvPr/>
        </p:nvSpPr>
        <p:spPr>
          <a:xfrm rot="0">
            <a:off x="2657735" y="4059045"/>
            <a:ext cx="13460071" cy="344805"/>
          </a:xfrm>
          <a:prstGeom prst="rect">
            <a:avLst/>
          </a:prstGeom>
        </p:spPr>
        <p:txBody>
          <a:bodyPr anchor="t" rtlCol="false" tIns="0" lIns="0" bIns="0" rIns="0">
            <a:spAutoFit/>
          </a:bodyPr>
          <a:lstStyle/>
          <a:p>
            <a:pPr algn="ctr">
              <a:lnSpc>
                <a:spcPts val="2640"/>
              </a:lnSpc>
            </a:pPr>
            <a:r>
              <a:rPr lang="en-US" sz="2400">
                <a:solidFill>
                  <a:srgbClr val="010440"/>
                </a:solidFill>
                <a:latin typeface="Bricolage Grotesque"/>
                <a:ea typeface="Bricolage Grotesque"/>
                <a:cs typeface="Bricolage Grotesque"/>
                <a:sym typeface="Bricolage Grotesque"/>
              </a:rPr>
              <a:t>GROUP MEMBERS-KASTURI R. KAYARWAR,SEETHA SPANDANA, S.REVANTH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765598">
            <a:off x="9884877" y="-4021804"/>
            <a:ext cx="13542461" cy="12951517"/>
          </a:xfrm>
          <a:custGeom>
            <a:avLst/>
            <a:gdLst/>
            <a:ahLst/>
            <a:cxnLst/>
            <a:rect r="r" b="b" t="t" l="l"/>
            <a:pathLst>
              <a:path h="12951517" w="13542461">
                <a:moveTo>
                  <a:pt x="0" y="0"/>
                </a:moveTo>
                <a:lnTo>
                  <a:pt x="13542461" y="0"/>
                </a:lnTo>
                <a:lnTo>
                  <a:pt x="13542461" y="12951517"/>
                </a:lnTo>
                <a:lnTo>
                  <a:pt x="0" y="12951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07894">
            <a:off x="-5015439" y="2367046"/>
            <a:ext cx="15382623" cy="14711381"/>
          </a:xfrm>
          <a:custGeom>
            <a:avLst/>
            <a:gdLst/>
            <a:ahLst/>
            <a:cxnLst/>
            <a:rect r="r" b="b" t="t" l="l"/>
            <a:pathLst>
              <a:path h="14711381" w="15382623">
                <a:moveTo>
                  <a:pt x="0" y="0"/>
                </a:moveTo>
                <a:lnTo>
                  <a:pt x="15382623" y="0"/>
                </a:lnTo>
                <a:lnTo>
                  <a:pt x="15382623" y="14711381"/>
                </a:lnTo>
                <a:lnTo>
                  <a:pt x="0" y="14711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881301" y="-7873131"/>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5" id="5"/>
          <p:cNvSpPr/>
          <p:nvPr/>
        </p:nvSpPr>
        <p:spPr>
          <a:xfrm flipH="false" flipV="false" rot="5400000">
            <a:off x="13349299" y="-7873131"/>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6" id="6"/>
          <p:cNvSpPr/>
          <p:nvPr/>
        </p:nvSpPr>
        <p:spPr>
          <a:xfrm flipH="false" flipV="false" rot="-5400000">
            <a:off x="1479223" y="-1476678"/>
            <a:ext cx="1901424" cy="4859870"/>
          </a:xfrm>
          <a:custGeom>
            <a:avLst/>
            <a:gdLst/>
            <a:ahLst/>
            <a:cxnLst/>
            <a:rect r="r" b="b" t="t" l="l"/>
            <a:pathLst>
              <a:path h="4859870" w="1901424">
                <a:moveTo>
                  <a:pt x="0" y="0"/>
                </a:moveTo>
                <a:lnTo>
                  <a:pt x="1901424" y="0"/>
                </a:lnTo>
                <a:lnTo>
                  <a:pt x="1901424" y="4859871"/>
                </a:lnTo>
                <a:lnTo>
                  <a:pt x="0" y="4859871"/>
                </a:lnTo>
                <a:lnTo>
                  <a:pt x="0" y="0"/>
                </a:lnTo>
                <a:close/>
              </a:path>
            </a:pathLst>
          </a:custGeom>
          <a:blipFill>
            <a:blip r:embed="rId6"/>
            <a:stretch>
              <a:fillRect l="0" t="0" r="0" b="0"/>
            </a:stretch>
          </a:blipFill>
        </p:spPr>
      </p:sp>
      <p:sp>
        <p:nvSpPr>
          <p:cNvPr name="Freeform 7" id="7"/>
          <p:cNvSpPr/>
          <p:nvPr/>
        </p:nvSpPr>
        <p:spPr>
          <a:xfrm flipH="false" flipV="false" rot="9411100">
            <a:off x="444749" y="256"/>
            <a:ext cx="2435953" cy="2761590"/>
          </a:xfrm>
          <a:custGeom>
            <a:avLst/>
            <a:gdLst/>
            <a:ahLst/>
            <a:cxnLst/>
            <a:rect r="r" b="b" t="t" l="l"/>
            <a:pathLst>
              <a:path h="2761590" w="2435953">
                <a:moveTo>
                  <a:pt x="0" y="0"/>
                </a:moveTo>
                <a:lnTo>
                  <a:pt x="2435953" y="0"/>
                </a:lnTo>
                <a:lnTo>
                  <a:pt x="2435953" y="2761591"/>
                </a:lnTo>
                <a:lnTo>
                  <a:pt x="0" y="2761591"/>
                </a:lnTo>
                <a:lnTo>
                  <a:pt x="0" y="0"/>
                </a:lnTo>
                <a:close/>
              </a:path>
            </a:pathLst>
          </a:custGeom>
          <a:blipFill>
            <a:blip r:embed="rId7"/>
            <a:stretch>
              <a:fillRect l="0" t="0" r="0" b="0"/>
            </a:stretch>
          </a:blipFill>
        </p:spPr>
      </p:sp>
      <p:sp>
        <p:nvSpPr>
          <p:cNvPr name="Freeform 8" id="8"/>
          <p:cNvSpPr/>
          <p:nvPr/>
        </p:nvSpPr>
        <p:spPr>
          <a:xfrm flipH="false" flipV="false" rot="1355769">
            <a:off x="14807406" y="-2191257"/>
            <a:ext cx="2872950" cy="4876294"/>
          </a:xfrm>
          <a:custGeom>
            <a:avLst/>
            <a:gdLst/>
            <a:ahLst/>
            <a:cxnLst/>
            <a:rect r="r" b="b" t="t" l="l"/>
            <a:pathLst>
              <a:path h="4876294" w="2872950">
                <a:moveTo>
                  <a:pt x="0" y="0"/>
                </a:moveTo>
                <a:lnTo>
                  <a:pt x="2872950" y="0"/>
                </a:lnTo>
                <a:lnTo>
                  <a:pt x="2872950" y="4876294"/>
                </a:lnTo>
                <a:lnTo>
                  <a:pt x="0" y="4876294"/>
                </a:lnTo>
                <a:lnTo>
                  <a:pt x="0" y="0"/>
                </a:lnTo>
                <a:close/>
              </a:path>
            </a:pathLst>
          </a:custGeom>
          <a:blipFill>
            <a:blip r:embed="rId8"/>
            <a:stretch>
              <a:fillRect l="0" t="0" r="0" b="0"/>
            </a:stretch>
          </a:blipFill>
        </p:spPr>
      </p:sp>
      <p:sp>
        <p:nvSpPr>
          <p:cNvPr name="Freeform 9" id="9"/>
          <p:cNvSpPr/>
          <p:nvPr/>
        </p:nvSpPr>
        <p:spPr>
          <a:xfrm flipH="true" flipV="false" rot="0">
            <a:off x="12862355" y="15568"/>
            <a:ext cx="3463436" cy="1523912"/>
          </a:xfrm>
          <a:custGeom>
            <a:avLst/>
            <a:gdLst/>
            <a:ahLst/>
            <a:cxnLst/>
            <a:rect r="r" b="b" t="t" l="l"/>
            <a:pathLst>
              <a:path h="1523912" w="3463436">
                <a:moveTo>
                  <a:pt x="3463435" y="0"/>
                </a:moveTo>
                <a:lnTo>
                  <a:pt x="0" y="0"/>
                </a:lnTo>
                <a:lnTo>
                  <a:pt x="0" y="1523912"/>
                </a:lnTo>
                <a:lnTo>
                  <a:pt x="3463435" y="1523912"/>
                </a:lnTo>
                <a:lnTo>
                  <a:pt x="346343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668030">
            <a:off x="16611474" y="19840"/>
            <a:ext cx="2176499" cy="2017720"/>
          </a:xfrm>
          <a:custGeom>
            <a:avLst/>
            <a:gdLst/>
            <a:ahLst/>
            <a:cxnLst/>
            <a:rect r="r" b="b" t="t" l="l"/>
            <a:pathLst>
              <a:path h="2017720" w="2176499">
                <a:moveTo>
                  <a:pt x="0" y="0"/>
                </a:moveTo>
                <a:lnTo>
                  <a:pt x="2176499" y="0"/>
                </a:lnTo>
                <a:lnTo>
                  <a:pt x="2176499" y="2017720"/>
                </a:lnTo>
                <a:lnTo>
                  <a:pt x="0" y="2017720"/>
                </a:lnTo>
                <a:lnTo>
                  <a:pt x="0" y="0"/>
                </a:lnTo>
                <a:close/>
              </a:path>
            </a:pathLst>
          </a:custGeom>
          <a:blipFill>
            <a:blip r:embed="rId11"/>
            <a:stretch>
              <a:fillRect l="0" t="0" r="0" b="0"/>
            </a:stretch>
          </a:blipFill>
        </p:spPr>
      </p:sp>
      <p:sp>
        <p:nvSpPr>
          <p:cNvPr name="Freeform 11" id="11"/>
          <p:cNvSpPr/>
          <p:nvPr/>
        </p:nvSpPr>
        <p:spPr>
          <a:xfrm flipH="false" flipV="false" rot="1238369">
            <a:off x="-967588" y="-464819"/>
            <a:ext cx="2344625" cy="2588623"/>
          </a:xfrm>
          <a:custGeom>
            <a:avLst/>
            <a:gdLst/>
            <a:ahLst/>
            <a:cxnLst/>
            <a:rect r="r" b="b" t="t" l="l"/>
            <a:pathLst>
              <a:path h="2588623" w="2344625">
                <a:moveTo>
                  <a:pt x="0" y="0"/>
                </a:moveTo>
                <a:lnTo>
                  <a:pt x="2344624" y="0"/>
                </a:lnTo>
                <a:lnTo>
                  <a:pt x="2344624" y="2588622"/>
                </a:lnTo>
                <a:lnTo>
                  <a:pt x="0" y="2588622"/>
                </a:lnTo>
                <a:lnTo>
                  <a:pt x="0" y="0"/>
                </a:lnTo>
                <a:close/>
              </a:path>
            </a:pathLst>
          </a:custGeom>
          <a:blipFill>
            <a:blip r:embed="rId12"/>
            <a:stretch>
              <a:fillRect l="0" t="0" r="0" b="0"/>
            </a:stretch>
          </a:blipFill>
        </p:spPr>
      </p:sp>
      <p:sp>
        <p:nvSpPr>
          <p:cNvPr name="Freeform 12" id="12"/>
          <p:cNvSpPr/>
          <p:nvPr/>
        </p:nvSpPr>
        <p:spPr>
          <a:xfrm flipH="false" flipV="false" rot="0">
            <a:off x="3292814" y="2453955"/>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13"/>
            <a:stretch>
              <a:fillRect l="0" t="0" r="0" b="0"/>
            </a:stretch>
          </a:blipFill>
        </p:spPr>
      </p:sp>
      <p:sp>
        <p:nvSpPr>
          <p:cNvPr name="TextBox 13" id="13"/>
          <p:cNvSpPr txBox="true"/>
          <p:nvPr/>
        </p:nvSpPr>
        <p:spPr>
          <a:xfrm rot="0">
            <a:off x="2270167" y="1129905"/>
            <a:ext cx="1382685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COMPONENTS AND CONNECTIONS</a:t>
            </a:r>
          </a:p>
        </p:txBody>
      </p:sp>
      <p:sp>
        <p:nvSpPr>
          <p:cNvPr name="TextBox 14" id="14"/>
          <p:cNvSpPr txBox="true"/>
          <p:nvPr/>
        </p:nvSpPr>
        <p:spPr>
          <a:xfrm rot="0">
            <a:off x="-352368" y="3043756"/>
            <a:ext cx="4030188" cy="1591945"/>
          </a:xfrm>
          <a:prstGeom prst="rect">
            <a:avLst/>
          </a:prstGeom>
        </p:spPr>
        <p:txBody>
          <a:bodyPr anchor="t" rtlCol="false" tIns="0" lIns="0" bIns="0" rIns="0">
            <a:spAutoFit/>
          </a:bodyPr>
          <a:lstStyle/>
          <a:p>
            <a:pPr algn="ctr">
              <a:lnSpc>
                <a:spcPts val="3079"/>
              </a:lnSpc>
            </a:pPr>
            <a:r>
              <a:rPr lang="en-US" sz="2199" b="true">
                <a:solidFill>
                  <a:srgbClr val="010440"/>
                </a:solidFill>
                <a:latin typeface="Times New Roman Bold"/>
                <a:ea typeface="Times New Roman Bold"/>
                <a:cs typeface="Times New Roman Bold"/>
                <a:sym typeface="Times New Roman Bold"/>
              </a:rPr>
              <a:t>GSR SENSOR</a:t>
            </a:r>
          </a:p>
          <a:p>
            <a:pPr algn="ctr">
              <a:lnSpc>
                <a:spcPts val="3079"/>
              </a:lnSpc>
            </a:pPr>
            <a:r>
              <a:rPr lang="en-US" sz="2199">
                <a:solidFill>
                  <a:srgbClr val="010440"/>
                </a:solidFill>
                <a:latin typeface="Times New Roman"/>
                <a:ea typeface="Times New Roman"/>
                <a:cs typeface="Times New Roman"/>
                <a:sym typeface="Times New Roman"/>
              </a:rPr>
              <a:t>VCC : 3v3</a:t>
            </a:r>
          </a:p>
          <a:p>
            <a:pPr algn="ctr">
              <a:lnSpc>
                <a:spcPts val="3079"/>
              </a:lnSpc>
            </a:pPr>
            <a:r>
              <a:rPr lang="en-US" sz="2199">
                <a:solidFill>
                  <a:srgbClr val="010440"/>
                </a:solidFill>
                <a:latin typeface="Times New Roman"/>
                <a:ea typeface="Times New Roman"/>
                <a:cs typeface="Times New Roman"/>
                <a:sym typeface="Times New Roman"/>
              </a:rPr>
              <a:t>GND ; GND</a:t>
            </a:r>
          </a:p>
          <a:p>
            <a:pPr algn="ctr">
              <a:lnSpc>
                <a:spcPts val="3079"/>
              </a:lnSpc>
            </a:pPr>
            <a:r>
              <a:rPr lang="en-US" sz="2199">
                <a:solidFill>
                  <a:srgbClr val="010440"/>
                </a:solidFill>
                <a:latin typeface="Times New Roman"/>
                <a:ea typeface="Times New Roman"/>
                <a:cs typeface="Times New Roman"/>
                <a:sym typeface="Times New Roman"/>
              </a:rPr>
              <a:t>DATAPIN : 35</a:t>
            </a:r>
          </a:p>
        </p:txBody>
      </p:sp>
      <p:sp>
        <p:nvSpPr>
          <p:cNvPr name="TextBox 15" id="15"/>
          <p:cNvSpPr txBox="true"/>
          <p:nvPr/>
        </p:nvSpPr>
        <p:spPr>
          <a:xfrm rot="0">
            <a:off x="-257073" y="6220311"/>
            <a:ext cx="4030188" cy="2372995"/>
          </a:xfrm>
          <a:prstGeom prst="rect">
            <a:avLst/>
          </a:prstGeom>
        </p:spPr>
        <p:txBody>
          <a:bodyPr anchor="t" rtlCol="false" tIns="0" lIns="0" bIns="0" rIns="0">
            <a:spAutoFit/>
          </a:bodyPr>
          <a:lstStyle/>
          <a:p>
            <a:pPr algn="ctr">
              <a:lnSpc>
                <a:spcPts val="3079"/>
              </a:lnSpc>
            </a:pPr>
            <a:r>
              <a:rPr lang="en-US" sz="2199" b="true">
                <a:solidFill>
                  <a:srgbClr val="010440"/>
                </a:solidFill>
                <a:latin typeface="Times New Roman Bold"/>
                <a:ea typeface="Times New Roman Bold"/>
                <a:cs typeface="Times New Roman Bold"/>
                <a:sym typeface="Times New Roman Bold"/>
              </a:rPr>
              <a:t>MPU6050</a:t>
            </a:r>
          </a:p>
          <a:p>
            <a:pPr algn="ctr">
              <a:lnSpc>
                <a:spcPts val="3079"/>
              </a:lnSpc>
            </a:pPr>
            <a:r>
              <a:rPr lang="en-US" sz="2199">
                <a:solidFill>
                  <a:srgbClr val="010440"/>
                </a:solidFill>
                <a:latin typeface="Times New Roman"/>
                <a:ea typeface="Times New Roman"/>
                <a:cs typeface="Times New Roman"/>
                <a:sym typeface="Times New Roman"/>
              </a:rPr>
              <a:t>VCC : 3v3</a:t>
            </a:r>
          </a:p>
          <a:p>
            <a:pPr algn="ctr">
              <a:lnSpc>
                <a:spcPts val="3079"/>
              </a:lnSpc>
            </a:pPr>
            <a:r>
              <a:rPr lang="en-US" sz="2199">
                <a:solidFill>
                  <a:srgbClr val="010440"/>
                </a:solidFill>
                <a:latin typeface="Times New Roman"/>
                <a:ea typeface="Times New Roman"/>
                <a:cs typeface="Times New Roman"/>
                <a:sym typeface="Times New Roman"/>
              </a:rPr>
              <a:t>GND : GND</a:t>
            </a:r>
          </a:p>
          <a:p>
            <a:pPr algn="ctr">
              <a:lnSpc>
                <a:spcPts val="3079"/>
              </a:lnSpc>
            </a:pPr>
            <a:r>
              <a:rPr lang="en-US" sz="2199">
                <a:solidFill>
                  <a:srgbClr val="010440"/>
                </a:solidFill>
                <a:latin typeface="Times New Roman"/>
                <a:ea typeface="Times New Roman"/>
                <a:cs typeface="Times New Roman"/>
                <a:sym typeface="Times New Roman"/>
              </a:rPr>
              <a:t>SCL : 22</a:t>
            </a:r>
          </a:p>
          <a:p>
            <a:pPr algn="ctr">
              <a:lnSpc>
                <a:spcPts val="3079"/>
              </a:lnSpc>
            </a:pPr>
            <a:r>
              <a:rPr lang="en-US" sz="2199">
                <a:solidFill>
                  <a:srgbClr val="010440"/>
                </a:solidFill>
                <a:latin typeface="Times New Roman"/>
                <a:ea typeface="Times New Roman"/>
                <a:cs typeface="Times New Roman"/>
                <a:sym typeface="Times New Roman"/>
              </a:rPr>
              <a:t>SDA : 21</a:t>
            </a:r>
          </a:p>
          <a:p>
            <a:pPr algn="ctr">
              <a:lnSpc>
                <a:spcPts val="3079"/>
              </a:lnSpc>
            </a:pPr>
            <a:r>
              <a:rPr lang="en-US" sz="2199">
                <a:solidFill>
                  <a:srgbClr val="010440"/>
                </a:solidFill>
                <a:latin typeface="Times New Roman"/>
                <a:ea typeface="Times New Roman"/>
                <a:cs typeface="Times New Roman"/>
                <a:sym typeface="Times New Roman"/>
              </a:rPr>
              <a:t>INT : 19</a:t>
            </a:r>
          </a:p>
        </p:txBody>
      </p:sp>
      <p:sp>
        <p:nvSpPr>
          <p:cNvPr name="TextBox 16" id="16"/>
          <p:cNvSpPr txBox="true"/>
          <p:nvPr/>
        </p:nvSpPr>
        <p:spPr>
          <a:xfrm rot="0">
            <a:off x="14310696" y="6238776"/>
            <a:ext cx="4030188" cy="1553845"/>
          </a:xfrm>
          <a:prstGeom prst="rect">
            <a:avLst/>
          </a:prstGeom>
        </p:spPr>
        <p:txBody>
          <a:bodyPr anchor="t" rtlCol="false" tIns="0" lIns="0" bIns="0" rIns="0">
            <a:spAutoFit/>
          </a:bodyPr>
          <a:lstStyle/>
          <a:p>
            <a:pPr algn="ctr">
              <a:lnSpc>
                <a:spcPts val="3079"/>
              </a:lnSpc>
            </a:pPr>
            <a:r>
              <a:rPr lang="en-US" sz="2199" b="true">
                <a:solidFill>
                  <a:srgbClr val="010440"/>
                </a:solidFill>
                <a:latin typeface="Bricolage Grotesque Bold"/>
                <a:ea typeface="Bricolage Grotesque Bold"/>
                <a:cs typeface="Bricolage Grotesque Bold"/>
                <a:sym typeface="Bricolage Grotesque Bold"/>
              </a:rPr>
              <a:t>PULSE SENSOR</a:t>
            </a:r>
          </a:p>
          <a:p>
            <a:pPr algn="ctr">
              <a:lnSpc>
                <a:spcPts val="3079"/>
              </a:lnSpc>
            </a:pPr>
            <a:r>
              <a:rPr lang="en-US" sz="2199">
                <a:solidFill>
                  <a:srgbClr val="010440"/>
                </a:solidFill>
                <a:latin typeface="Bricolage Grotesque"/>
                <a:ea typeface="Bricolage Grotesque"/>
                <a:cs typeface="Bricolage Grotesque"/>
                <a:sym typeface="Bricolage Grotesque"/>
              </a:rPr>
              <a:t>VCC : 3v3</a:t>
            </a:r>
          </a:p>
          <a:p>
            <a:pPr algn="ctr">
              <a:lnSpc>
                <a:spcPts val="3079"/>
              </a:lnSpc>
            </a:pPr>
            <a:r>
              <a:rPr lang="en-US" sz="2199">
                <a:solidFill>
                  <a:srgbClr val="010440"/>
                </a:solidFill>
                <a:latin typeface="Bricolage Grotesque"/>
                <a:ea typeface="Bricolage Grotesque"/>
                <a:cs typeface="Bricolage Grotesque"/>
                <a:sym typeface="Bricolage Grotesque"/>
              </a:rPr>
              <a:t>GND ; GND</a:t>
            </a:r>
          </a:p>
          <a:p>
            <a:pPr algn="ctr">
              <a:lnSpc>
                <a:spcPts val="3079"/>
              </a:lnSpc>
            </a:pPr>
            <a:r>
              <a:rPr lang="en-US" sz="2199">
                <a:solidFill>
                  <a:srgbClr val="010440"/>
                </a:solidFill>
                <a:latin typeface="Bricolage Grotesque"/>
                <a:ea typeface="Bricolage Grotesque"/>
                <a:cs typeface="Bricolage Grotesque"/>
                <a:sym typeface="Bricolage Grotesque"/>
              </a:rPr>
              <a:t>DATAPIN : 34</a:t>
            </a:r>
          </a:p>
        </p:txBody>
      </p:sp>
      <p:sp>
        <p:nvSpPr>
          <p:cNvPr name="TextBox 17" id="17"/>
          <p:cNvSpPr txBox="true"/>
          <p:nvPr/>
        </p:nvSpPr>
        <p:spPr>
          <a:xfrm rot="0">
            <a:off x="14476716" y="2930476"/>
            <a:ext cx="4030188" cy="1553845"/>
          </a:xfrm>
          <a:prstGeom prst="rect">
            <a:avLst/>
          </a:prstGeom>
        </p:spPr>
        <p:txBody>
          <a:bodyPr anchor="t" rtlCol="false" tIns="0" lIns="0" bIns="0" rIns="0">
            <a:spAutoFit/>
          </a:bodyPr>
          <a:lstStyle/>
          <a:p>
            <a:pPr algn="ctr">
              <a:lnSpc>
                <a:spcPts val="3079"/>
              </a:lnSpc>
            </a:pPr>
            <a:r>
              <a:rPr lang="en-US" sz="2199" b="true">
                <a:solidFill>
                  <a:srgbClr val="010440"/>
                </a:solidFill>
                <a:latin typeface="Bricolage Grotesque Bold"/>
                <a:ea typeface="Bricolage Grotesque Bold"/>
                <a:cs typeface="Bricolage Grotesque Bold"/>
                <a:sym typeface="Bricolage Grotesque Bold"/>
              </a:rPr>
              <a:t>DHT11</a:t>
            </a:r>
          </a:p>
          <a:p>
            <a:pPr algn="ctr">
              <a:lnSpc>
                <a:spcPts val="3079"/>
              </a:lnSpc>
            </a:pPr>
            <a:r>
              <a:rPr lang="en-US" sz="2199">
                <a:solidFill>
                  <a:srgbClr val="010440"/>
                </a:solidFill>
                <a:latin typeface="Bricolage Grotesque"/>
                <a:ea typeface="Bricolage Grotesque"/>
                <a:cs typeface="Bricolage Grotesque"/>
                <a:sym typeface="Bricolage Grotesque"/>
              </a:rPr>
              <a:t>VCC : 3v3</a:t>
            </a:r>
          </a:p>
          <a:p>
            <a:pPr algn="ctr">
              <a:lnSpc>
                <a:spcPts val="3079"/>
              </a:lnSpc>
            </a:pPr>
            <a:r>
              <a:rPr lang="en-US" sz="2199">
                <a:solidFill>
                  <a:srgbClr val="010440"/>
                </a:solidFill>
                <a:latin typeface="Bricolage Grotesque"/>
                <a:ea typeface="Bricolage Grotesque"/>
                <a:cs typeface="Bricolage Grotesque"/>
                <a:sym typeface="Bricolage Grotesque"/>
              </a:rPr>
              <a:t>GND ; GND</a:t>
            </a:r>
          </a:p>
          <a:p>
            <a:pPr algn="ctr">
              <a:lnSpc>
                <a:spcPts val="3079"/>
              </a:lnSpc>
            </a:pPr>
            <a:r>
              <a:rPr lang="en-US" sz="2199">
                <a:solidFill>
                  <a:srgbClr val="010440"/>
                </a:solidFill>
                <a:latin typeface="Bricolage Grotesque"/>
                <a:ea typeface="Bricolage Grotesque"/>
                <a:cs typeface="Bricolage Grotesque"/>
                <a:sym typeface="Bricolage Grotesque"/>
              </a:rPr>
              <a:t>DATAPIN : 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3286668">
            <a:off x="3464786" y="-4960176"/>
            <a:ext cx="10805760" cy="11562583"/>
          </a:xfrm>
          <a:custGeom>
            <a:avLst/>
            <a:gdLst/>
            <a:ahLst/>
            <a:cxnLst/>
            <a:rect r="r" b="b" t="t" l="l"/>
            <a:pathLst>
              <a:path h="11562583" w="10805760">
                <a:moveTo>
                  <a:pt x="0" y="0"/>
                </a:moveTo>
                <a:lnTo>
                  <a:pt x="10805760" y="0"/>
                </a:lnTo>
                <a:lnTo>
                  <a:pt x="10805760" y="11562583"/>
                </a:lnTo>
                <a:lnTo>
                  <a:pt x="0" y="11562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382061"/>
            <a:ext cx="4301456" cy="3904939"/>
          </a:xfrm>
          <a:custGeom>
            <a:avLst/>
            <a:gdLst/>
            <a:ahLst/>
            <a:cxnLst/>
            <a:rect r="r" b="b" t="t" l="l"/>
            <a:pathLst>
              <a:path h="3904939" w="4301456">
                <a:moveTo>
                  <a:pt x="0" y="0"/>
                </a:moveTo>
                <a:lnTo>
                  <a:pt x="4301456" y="0"/>
                </a:lnTo>
                <a:lnTo>
                  <a:pt x="4301456" y="3904939"/>
                </a:lnTo>
                <a:lnTo>
                  <a:pt x="0" y="3904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986544" y="6382061"/>
            <a:ext cx="4301456" cy="3904939"/>
          </a:xfrm>
          <a:custGeom>
            <a:avLst/>
            <a:gdLst/>
            <a:ahLst/>
            <a:cxnLst/>
            <a:rect r="r" b="b" t="t" l="l"/>
            <a:pathLst>
              <a:path h="3904939" w="4301456">
                <a:moveTo>
                  <a:pt x="4301456" y="0"/>
                </a:moveTo>
                <a:lnTo>
                  <a:pt x="0" y="0"/>
                </a:lnTo>
                <a:lnTo>
                  <a:pt x="0" y="3904939"/>
                </a:lnTo>
                <a:lnTo>
                  <a:pt x="4301456" y="3904939"/>
                </a:lnTo>
                <a:lnTo>
                  <a:pt x="43014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57665" y="9343961"/>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Freeform 6" id="6"/>
          <p:cNvSpPr/>
          <p:nvPr/>
        </p:nvSpPr>
        <p:spPr>
          <a:xfrm flipH="false" flipV="false" rot="0">
            <a:off x="6779820" y="8057326"/>
            <a:ext cx="4348577" cy="3287721"/>
          </a:xfrm>
          <a:custGeom>
            <a:avLst/>
            <a:gdLst/>
            <a:ahLst/>
            <a:cxnLst/>
            <a:rect r="r" b="b" t="t" l="l"/>
            <a:pathLst>
              <a:path h="3287721" w="4348577">
                <a:moveTo>
                  <a:pt x="0" y="0"/>
                </a:moveTo>
                <a:lnTo>
                  <a:pt x="4348577" y="0"/>
                </a:lnTo>
                <a:lnTo>
                  <a:pt x="4348577" y="3287721"/>
                </a:lnTo>
                <a:lnTo>
                  <a:pt x="0" y="3287721"/>
                </a:lnTo>
                <a:lnTo>
                  <a:pt x="0" y="0"/>
                </a:lnTo>
                <a:close/>
              </a:path>
            </a:pathLst>
          </a:custGeom>
          <a:blipFill>
            <a:blip r:embed="rId8"/>
            <a:stretch>
              <a:fillRect l="0" t="-32267" r="0" b="0"/>
            </a:stretch>
          </a:blipFill>
        </p:spPr>
      </p:sp>
      <p:sp>
        <p:nvSpPr>
          <p:cNvPr name="Freeform 7" id="7"/>
          <p:cNvSpPr/>
          <p:nvPr/>
        </p:nvSpPr>
        <p:spPr>
          <a:xfrm flipH="false" flipV="false" rot="-4323132">
            <a:off x="5712441" y="9343961"/>
            <a:ext cx="1818907" cy="1795757"/>
          </a:xfrm>
          <a:custGeom>
            <a:avLst/>
            <a:gdLst/>
            <a:ahLst/>
            <a:cxnLst/>
            <a:rect r="r" b="b" t="t" l="l"/>
            <a:pathLst>
              <a:path h="1795757" w="1818907">
                <a:moveTo>
                  <a:pt x="0" y="0"/>
                </a:moveTo>
                <a:lnTo>
                  <a:pt x="1818907" y="0"/>
                </a:lnTo>
                <a:lnTo>
                  <a:pt x="1818907" y="1795757"/>
                </a:lnTo>
                <a:lnTo>
                  <a:pt x="0" y="1795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0428965" y="9343961"/>
            <a:ext cx="1818907" cy="1795757"/>
          </a:xfrm>
          <a:custGeom>
            <a:avLst/>
            <a:gdLst/>
            <a:ahLst/>
            <a:cxnLst/>
            <a:rect r="r" b="b" t="t" l="l"/>
            <a:pathLst>
              <a:path h="1795757" w="1818907">
                <a:moveTo>
                  <a:pt x="0" y="0"/>
                </a:moveTo>
                <a:lnTo>
                  <a:pt x="1818907" y="0"/>
                </a:lnTo>
                <a:lnTo>
                  <a:pt x="1818907" y="1795757"/>
                </a:lnTo>
                <a:lnTo>
                  <a:pt x="0" y="1795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26046" y="2488918"/>
            <a:ext cx="7430282" cy="4755381"/>
          </a:xfrm>
          <a:custGeom>
            <a:avLst/>
            <a:gdLst/>
            <a:ahLst/>
            <a:cxnLst/>
            <a:rect r="r" b="b" t="t" l="l"/>
            <a:pathLst>
              <a:path h="4755381" w="7430282">
                <a:moveTo>
                  <a:pt x="0" y="0"/>
                </a:moveTo>
                <a:lnTo>
                  <a:pt x="7430282" y="0"/>
                </a:lnTo>
                <a:lnTo>
                  <a:pt x="7430282" y="4755381"/>
                </a:lnTo>
                <a:lnTo>
                  <a:pt x="0" y="4755381"/>
                </a:lnTo>
                <a:lnTo>
                  <a:pt x="0" y="0"/>
                </a:lnTo>
                <a:close/>
              </a:path>
            </a:pathLst>
          </a:custGeom>
          <a:blipFill>
            <a:blip r:embed="rId11"/>
            <a:stretch>
              <a:fillRect l="0" t="0" r="0" b="0"/>
            </a:stretch>
          </a:blipFill>
        </p:spPr>
      </p:sp>
      <p:sp>
        <p:nvSpPr>
          <p:cNvPr name="Freeform 10" id="10"/>
          <p:cNvSpPr/>
          <p:nvPr/>
        </p:nvSpPr>
        <p:spPr>
          <a:xfrm flipH="false" flipV="false" rot="0">
            <a:off x="8026182" y="2082535"/>
            <a:ext cx="9502972" cy="5568147"/>
          </a:xfrm>
          <a:custGeom>
            <a:avLst/>
            <a:gdLst/>
            <a:ahLst/>
            <a:cxnLst/>
            <a:rect r="r" b="b" t="t" l="l"/>
            <a:pathLst>
              <a:path h="5568147" w="9502972">
                <a:moveTo>
                  <a:pt x="0" y="0"/>
                </a:moveTo>
                <a:lnTo>
                  <a:pt x="9502971" y="0"/>
                </a:lnTo>
                <a:lnTo>
                  <a:pt x="9502971" y="5568147"/>
                </a:lnTo>
                <a:lnTo>
                  <a:pt x="0" y="5568147"/>
                </a:lnTo>
                <a:lnTo>
                  <a:pt x="0" y="0"/>
                </a:lnTo>
                <a:close/>
              </a:path>
            </a:pathLst>
          </a:custGeom>
          <a:blipFill>
            <a:blip r:embed="rId12"/>
            <a:stretch>
              <a:fillRect l="0" t="0" r="0" b="0"/>
            </a:stretch>
          </a:blipFill>
        </p:spPr>
      </p:sp>
      <p:sp>
        <p:nvSpPr>
          <p:cNvPr name="TextBox 11" id="11"/>
          <p:cNvSpPr txBox="true"/>
          <p:nvPr/>
        </p:nvSpPr>
        <p:spPr>
          <a:xfrm rot="0">
            <a:off x="2150728" y="350430"/>
            <a:ext cx="13277534" cy="17049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OUTPUT</a:t>
            </a:r>
          </a:p>
          <a:p>
            <a:pPr algn="ctr">
              <a:lnSpc>
                <a:spcPts val="6600"/>
              </a:lnSpc>
            </a:pPr>
          </a:p>
        </p:txBody>
      </p:sp>
      <p:sp>
        <p:nvSpPr>
          <p:cNvPr name="TextBox 12" id="12"/>
          <p:cNvSpPr txBox="true"/>
          <p:nvPr/>
        </p:nvSpPr>
        <p:spPr>
          <a:xfrm rot="0">
            <a:off x="1445604" y="7564957"/>
            <a:ext cx="4726213" cy="411794"/>
          </a:xfrm>
          <a:prstGeom prst="rect">
            <a:avLst/>
          </a:prstGeom>
        </p:spPr>
        <p:txBody>
          <a:bodyPr anchor="t" rtlCol="false" tIns="0" lIns="0" bIns="0" rIns="0">
            <a:spAutoFit/>
          </a:bodyPr>
          <a:lstStyle/>
          <a:p>
            <a:pPr algn="ctr">
              <a:lnSpc>
                <a:spcPts val="3027"/>
              </a:lnSpc>
            </a:pPr>
            <a:r>
              <a:rPr lang="en-US" sz="2162">
                <a:solidFill>
                  <a:srgbClr val="010440"/>
                </a:solidFill>
                <a:latin typeface="Times New Roman"/>
                <a:ea typeface="Times New Roman"/>
                <a:cs typeface="Times New Roman"/>
                <a:sym typeface="Times New Roman"/>
              </a:rPr>
              <a:t>MODEL ACCURACY</a:t>
            </a:r>
          </a:p>
        </p:txBody>
      </p:sp>
      <p:sp>
        <p:nvSpPr>
          <p:cNvPr name="TextBox 13" id="13"/>
          <p:cNvSpPr txBox="true"/>
          <p:nvPr/>
        </p:nvSpPr>
        <p:spPr>
          <a:xfrm rot="0">
            <a:off x="10414561" y="7808567"/>
            <a:ext cx="4726213" cy="411794"/>
          </a:xfrm>
          <a:prstGeom prst="rect">
            <a:avLst/>
          </a:prstGeom>
        </p:spPr>
        <p:txBody>
          <a:bodyPr anchor="t" rtlCol="false" tIns="0" lIns="0" bIns="0" rIns="0">
            <a:spAutoFit/>
          </a:bodyPr>
          <a:lstStyle/>
          <a:p>
            <a:pPr algn="ctr">
              <a:lnSpc>
                <a:spcPts val="3027"/>
              </a:lnSpc>
            </a:pPr>
            <a:r>
              <a:rPr lang="en-US" sz="2162">
                <a:solidFill>
                  <a:srgbClr val="010440"/>
                </a:solidFill>
                <a:latin typeface="Times New Roman"/>
                <a:ea typeface="Times New Roman"/>
                <a:cs typeface="Times New Roman"/>
                <a:sym typeface="Times New Roman"/>
              </a:rPr>
              <a:t>CROSS VALIDATION ACCURACY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393532">
            <a:off x="-6232232" y="158312"/>
            <a:ext cx="15913620" cy="15219208"/>
          </a:xfrm>
          <a:custGeom>
            <a:avLst/>
            <a:gdLst/>
            <a:ahLst/>
            <a:cxnLst/>
            <a:rect r="r" b="b" t="t" l="l"/>
            <a:pathLst>
              <a:path h="15219208" w="15913620">
                <a:moveTo>
                  <a:pt x="0" y="0"/>
                </a:moveTo>
                <a:lnTo>
                  <a:pt x="15913620" y="0"/>
                </a:lnTo>
                <a:lnTo>
                  <a:pt x="15913620" y="15219208"/>
                </a:lnTo>
                <a:lnTo>
                  <a:pt x="0" y="15219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6616">
            <a:off x="10953721" y="-3999375"/>
            <a:ext cx="11219403" cy="10729829"/>
          </a:xfrm>
          <a:custGeom>
            <a:avLst/>
            <a:gdLst/>
            <a:ahLst/>
            <a:cxnLst/>
            <a:rect r="r" b="b" t="t" l="l"/>
            <a:pathLst>
              <a:path h="10729829" w="11219403">
                <a:moveTo>
                  <a:pt x="0" y="0"/>
                </a:moveTo>
                <a:lnTo>
                  <a:pt x="11219403" y="0"/>
                </a:lnTo>
                <a:lnTo>
                  <a:pt x="11219403" y="10729829"/>
                </a:lnTo>
                <a:lnTo>
                  <a:pt x="0" y="10729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703956" y="-2237370"/>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Freeform 5" id="5"/>
          <p:cNvSpPr/>
          <p:nvPr/>
        </p:nvSpPr>
        <p:spPr>
          <a:xfrm flipH="false" flipV="false" rot="-5400000">
            <a:off x="20675427" y="2705004"/>
            <a:ext cx="3150302" cy="9983660"/>
          </a:xfrm>
          <a:custGeom>
            <a:avLst/>
            <a:gdLst/>
            <a:ahLst/>
            <a:cxnLst/>
            <a:rect r="r" b="b" t="t" l="l"/>
            <a:pathLst>
              <a:path h="9983660" w="3150302">
                <a:moveTo>
                  <a:pt x="0" y="0"/>
                </a:moveTo>
                <a:lnTo>
                  <a:pt x="3150301" y="0"/>
                </a:lnTo>
                <a:lnTo>
                  <a:pt x="3150301"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16911" b="0"/>
            </a:stretch>
          </a:blipFill>
          <a:ln cap="sq">
            <a:noFill/>
            <a:prstDash val="solid"/>
            <a:miter/>
          </a:ln>
        </p:spPr>
      </p:sp>
      <p:sp>
        <p:nvSpPr>
          <p:cNvPr name="Freeform 6" id="6"/>
          <p:cNvSpPr/>
          <p:nvPr/>
        </p:nvSpPr>
        <p:spPr>
          <a:xfrm flipH="false" flipV="false" rot="5400000">
            <a:off x="-1525269" y="530428"/>
            <a:ext cx="4348577" cy="3287721"/>
          </a:xfrm>
          <a:custGeom>
            <a:avLst/>
            <a:gdLst/>
            <a:ahLst/>
            <a:cxnLst/>
            <a:rect r="r" b="b" t="t" l="l"/>
            <a:pathLst>
              <a:path h="3287721" w="4348577">
                <a:moveTo>
                  <a:pt x="0" y="0"/>
                </a:moveTo>
                <a:lnTo>
                  <a:pt x="4348577" y="0"/>
                </a:lnTo>
                <a:lnTo>
                  <a:pt x="4348577" y="3287721"/>
                </a:lnTo>
                <a:lnTo>
                  <a:pt x="0" y="3287721"/>
                </a:lnTo>
                <a:lnTo>
                  <a:pt x="0" y="0"/>
                </a:lnTo>
                <a:close/>
              </a:path>
            </a:pathLst>
          </a:custGeom>
          <a:blipFill>
            <a:blip r:embed="rId8"/>
            <a:stretch>
              <a:fillRect l="0" t="-32267" r="0" b="0"/>
            </a:stretch>
          </a:blipFill>
        </p:spPr>
      </p:sp>
      <p:sp>
        <p:nvSpPr>
          <p:cNvPr name="Freeform 7" id="7"/>
          <p:cNvSpPr/>
          <p:nvPr/>
        </p:nvSpPr>
        <p:spPr>
          <a:xfrm flipH="false" flipV="false" rot="1076867">
            <a:off x="-570786" y="-217271"/>
            <a:ext cx="1818907" cy="1795757"/>
          </a:xfrm>
          <a:custGeom>
            <a:avLst/>
            <a:gdLst/>
            <a:ahLst/>
            <a:cxnLst/>
            <a:rect r="r" b="b" t="t" l="l"/>
            <a:pathLst>
              <a:path h="1795757" w="1818907">
                <a:moveTo>
                  <a:pt x="0" y="0"/>
                </a:moveTo>
                <a:lnTo>
                  <a:pt x="1818907" y="0"/>
                </a:lnTo>
                <a:lnTo>
                  <a:pt x="1818907" y="1795758"/>
                </a:lnTo>
                <a:lnTo>
                  <a:pt x="0" y="17957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400000">
            <a:off x="-909454" y="3801278"/>
            <a:ext cx="1818907" cy="1795757"/>
          </a:xfrm>
          <a:custGeom>
            <a:avLst/>
            <a:gdLst/>
            <a:ahLst/>
            <a:cxnLst/>
            <a:rect r="r" b="b" t="t" l="l"/>
            <a:pathLst>
              <a:path h="1795757" w="1818907">
                <a:moveTo>
                  <a:pt x="0" y="0"/>
                </a:moveTo>
                <a:lnTo>
                  <a:pt x="1818908" y="0"/>
                </a:lnTo>
                <a:lnTo>
                  <a:pt x="1818908" y="1795758"/>
                </a:lnTo>
                <a:lnTo>
                  <a:pt x="0" y="17957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177795" y="7067381"/>
            <a:ext cx="2163009" cy="3371750"/>
          </a:xfrm>
          <a:custGeom>
            <a:avLst/>
            <a:gdLst/>
            <a:ahLst/>
            <a:cxnLst/>
            <a:rect r="r" b="b" t="t" l="l"/>
            <a:pathLst>
              <a:path h="3371750" w="2163009">
                <a:moveTo>
                  <a:pt x="0" y="0"/>
                </a:moveTo>
                <a:lnTo>
                  <a:pt x="2163010" y="0"/>
                </a:lnTo>
                <a:lnTo>
                  <a:pt x="2163010" y="3371749"/>
                </a:lnTo>
                <a:lnTo>
                  <a:pt x="0" y="3371749"/>
                </a:lnTo>
                <a:lnTo>
                  <a:pt x="0" y="0"/>
                </a:lnTo>
                <a:close/>
              </a:path>
            </a:pathLst>
          </a:custGeom>
          <a:blipFill>
            <a:blip r:embed="rId11"/>
            <a:stretch>
              <a:fillRect l="0" t="0" r="0" b="0"/>
            </a:stretch>
          </a:blipFill>
        </p:spPr>
      </p:sp>
      <p:sp>
        <p:nvSpPr>
          <p:cNvPr name="Freeform 10" id="10"/>
          <p:cNvSpPr/>
          <p:nvPr/>
        </p:nvSpPr>
        <p:spPr>
          <a:xfrm flipH="false" flipV="false" rot="0">
            <a:off x="649020" y="1815042"/>
            <a:ext cx="11578686" cy="8341118"/>
          </a:xfrm>
          <a:custGeom>
            <a:avLst/>
            <a:gdLst/>
            <a:ahLst/>
            <a:cxnLst/>
            <a:rect r="r" b="b" t="t" l="l"/>
            <a:pathLst>
              <a:path h="8341118" w="11578686">
                <a:moveTo>
                  <a:pt x="0" y="0"/>
                </a:moveTo>
                <a:lnTo>
                  <a:pt x="11578685" y="0"/>
                </a:lnTo>
                <a:lnTo>
                  <a:pt x="11578685" y="8341118"/>
                </a:lnTo>
                <a:lnTo>
                  <a:pt x="0" y="8341118"/>
                </a:lnTo>
                <a:lnTo>
                  <a:pt x="0" y="0"/>
                </a:lnTo>
                <a:close/>
              </a:path>
            </a:pathLst>
          </a:custGeom>
          <a:blipFill>
            <a:blip r:embed="rId12"/>
            <a:stretch>
              <a:fillRect l="0" t="-973" r="-28421" b="-973"/>
            </a:stretch>
          </a:blipFill>
        </p:spPr>
      </p:sp>
      <p:sp>
        <p:nvSpPr>
          <p:cNvPr name="TextBox 11" id="11"/>
          <p:cNvSpPr txBox="true"/>
          <p:nvPr/>
        </p:nvSpPr>
        <p:spPr>
          <a:xfrm rot="0">
            <a:off x="1724578" y="358987"/>
            <a:ext cx="14838845" cy="145605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RESULT ANALYSIS</a:t>
            </a:r>
          </a:p>
          <a:p>
            <a:pPr algn="ctr">
              <a:lnSpc>
                <a:spcPts val="4730"/>
              </a:lnSpc>
            </a:pPr>
            <a:r>
              <a:rPr lang="en-US" sz="4300" b="true">
                <a:solidFill>
                  <a:srgbClr val="010440"/>
                </a:solidFill>
                <a:latin typeface="Bricolage Grotesque Bold"/>
                <a:ea typeface="Bricolage Grotesque Bold"/>
                <a:cs typeface="Bricolage Grotesque Bold"/>
                <a:sym typeface="Bricolage Grotesque Bold"/>
              </a:rPr>
              <a:t>FLASK</a:t>
            </a:r>
          </a:p>
        </p:txBody>
      </p:sp>
      <p:sp>
        <p:nvSpPr>
          <p:cNvPr name="TextBox 12" id="12"/>
          <p:cNvSpPr txBox="true"/>
          <p:nvPr/>
        </p:nvSpPr>
        <p:spPr>
          <a:xfrm rot="0">
            <a:off x="12549973" y="2649685"/>
            <a:ext cx="4514943" cy="5657850"/>
          </a:xfrm>
          <a:prstGeom prst="rect">
            <a:avLst/>
          </a:prstGeom>
        </p:spPr>
        <p:txBody>
          <a:bodyPr anchor="t" rtlCol="false" tIns="0" lIns="0" bIns="0" rIns="0">
            <a:spAutoFit/>
          </a:bodyPr>
          <a:lstStyle/>
          <a:p>
            <a:pPr algn="just">
              <a:lnSpc>
                <a:spcPts val="3640"/>
              </a:lnSpc>
            </a:pPr>
            <a:r>
              <a:rPr lang="en-US" sz="2600">
                <a:solidFill>
                  <a:srgbClr val="010440"/>
                </a:solidFill>
                <a:latin typeface="Times New Roman"/>
                <a:ea typeface="Times New Roman"/>
                <a:cs typeface="Times New Roman"/>
                <a:sym typeface="Times New Roman"/>
              </a:rPr>
              <a:t>The model accurately classifies mental states—Calm, Normal, and Stress—with 100% test accuracy. GSR is the most influential feature, followed by humidity and accX. Calm states dominate the dataset. Visualizations confirm model reliability and highlight key physiological markers for mental health classification.</a:t>
            </a:r>
          </a:p>
          <a:p>
            <a:pPr algn="ct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393532">
            <a:off x="-6232232" y="158312"/>
            <a:ext cx="15913620" cy="15219208"/>
          </a:xfrm>
          <a:custGeom>
            <a:avLst/>
            <a:gdLst/>
            <a:ahLst/>
            <a:cxnLst/>
            <a:rect r="r" b="b" t="t" l="l"/>
            <a:pathLst>
              <a:path h="15219208" w="15913620">
                <a:moveTo>
                  <a:pt x="0" y="0"/>
                </a:moveTo>
                <a:lnTo>
                  <a:pt x="15913620" y="0"/>
                </a:lnTo>
                <a:lnTo>
                  <a:pt x="15913620" y="15219208"/>
                </a:lnTo>
                <a:lnTo>
                  <a:pt x="0" y="15219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6616">
            <a:off x="11056156" y="-4788389"/>
            <a:ext cx="11219403" cy="10729829"/>
          </a:xfrm>
          <a:custGeom>
            <a:avLst/>
            <a:gdLst/>
            <a:ahLst/>
            <a:cxnLst/>
            <a:rect r="r" b="b" t="t" l="l"/>
            <a:pathLst>
              <a:path h="10729829" w="11219403">
                <a:moveTo>
                  <a:pt x="0" y="0"/>
                </a:moveTo>
                <a:lnTo>
                  <a:pt x="11219403" y="0"/>
                </a:lnTo>
                <a:lnTo>
                  <a:pt x="11219403" y="10729829"/>
                </a:lnTo>
                <a:lnTo>
                  <a:pt x="0" y="10729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872579" y="283711"/>
            <a:ext cx="7820002" cy="9983660"/>
          </a:xfrm>
          <a:custGeom>
            <a:avLst/>
            <a:gdLst/>
            <a:ahLst/>
            <a:cxnLst/>
            <a:rect r="r" b="b" t="t" l="l"/>
            <a:pathLst>
              <a:path h="9983660" w="7820002">
                <a:moveTo>
                  <a:pt x="0" y="0"/>
                </a:moveTo>
                <a:lnTo>
                  <a:pt x="7820003" y="0"/>
                </a:lnTo>
                <a:lnTo>
                  <a:pt x="7820003"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Freeform 5" id="5"/>
          <p:cNvSpPr/>
          <p:nvPr/>
        </p:nvSpPr>
        <p:spPr>
          <a:xfrm flipH="false" flipV="false" rot="-5400000">
            <a:off x="20675427" y="2705004"/>
            <a:ext cx="3150302" cy="9983660"/>
          </a:xfrm>
          <a:custGeom>
            <a:avLst/>
            <a:gdLst/>
            <a:ahLst/>
            <a:cxnLst/>
            <a:rect r="r" b="b" t="t" l="l"/>
            <a:pathLst>
              <a:path h="9983660" w="3150302">
                <a:moveTo>
                  <a:pt x="0" y="0"/>
                </a:moveTo>
                <a:lnTo>
                  <a:pt x="3150301" y="0"/>
                </a:lnTo>
                <a:lnTo>
                  <a:pt x="3150301"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16911" b="0"/>
            </a:stretch>
          </a:blipFill>
          <a:ln cap="sq">
            <a:noFill/>
            <a:prstDash val="solid"/>
            <a:miter/>
          </a:ln>
        </p:spPr>
      </p:sp>
      <p:sp>
        <p:nvSpPr>
          <p:cNvPr name="Freeform 6" id="6"/>
          <p:cNvSpPr/>
          <p:nvPr/>
        </p:nvSpPr>
        <p:spPr>
          <a:xfrm flipH="false" flipV="false" rot="5400000">
            <a:off x="-1476515" y="3718123"/>
            <a:ext cx="4348577" cy="3287721"/>
          </a:xfrm>
          <a:custGeom>
            <a:avLst/>
            <a:gdLst/>
            <a:ahLst/>
            <a:cxnLst/>
            <a:rect r="r" b="b" t="t" l="l"/>
            <a:pathLst>
              <a:path h="3287721" w="4348577">
                <a:moveTo>
                  <a:pt x="0" y="0"/>
                </a:moveTo>
                <a:lnTo>
                  <a:pt x="4348577" y="0"/>
                </a:lnTo>
                <a:lnTo>
                  <a:pt x="4348577" y="3287721"/>
                </a:lnTo>
                <a:lnTo>
                  <a:pt x="0" y="3287721"/>
                </a:lnTo>
                <a:lnTo>
                  <a:pt x="0" y="0"/>
                </a:lnTo>
                <a:close/>
              </a:path>
            </a:pathLst>
          </a:custGeom>
          <a:blipFill>
            <a:blip r:embed="rId8"/>
            <a:stretch>
              <a:fillRect l="0" t="-32267" r="0" b="0"/>
            </a:stretch>
          </a:blipFill>
        </p:spPr>
      </p:sp>
      <p:sp>
        <p:nvSpPr>
          <p:cNvPr name="Freeform 7" id="7"/>
          <p:cNvSpPr/>
          <p:nvPr/>
        </p:nvSpPr>
        <p:spPr>
          <a:xfrm flipH="false" flipV="false" rot="1076867">
            <a:off x="-570786" y="2051598"/>
            <a:ext cx="1818907" cy="1795757"/>
          </a:xfrm>
          <a:custGeom>
            <a:avLst/>
            <a:gdLst/>
            <a:ahLst/>
            <a:cxnLst/>
            <a:rect r="r" b="b" t="t" l="l"/>
            <a:pathLst>
              <a:path h="1795757" w="1818907">
                <a:moveTo>
                  <a:pt x="0" y="0"/>
                </a:moveTo>
                <a:lnTo>
                  <a:pt x="1818907" y="0"/>
                </a:lnTo>
                <a:lnTo>
                  <a:pt x="1818907" y="1795757"/>
                </a:lnTo>
                <a:lnTo>
                  <a:pt x="0" y="1795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400000">
            <a:off x="-609457" y="6848415"/>
            <a:ext cx="1818907" cy="1795757"/>
          </a:xfrm>
          <a:custGeom>
            <a:avLst/>
            <a:gdLst/>
            <a:ahLst/>
            <a:cxnLst/>
            <a:rect r="r" b="b" t="t" l="l"/>
            <a:pathLst>
              <a:path h="1795757" w="1818907">
                <a:moveTo>
                  <a:pt x="0" y="0"/>
                </a:moveTo>
                <a:lnTo>
                  <a:pt x="1818907" y="0"/>
                </a:lnTo>
                <a:lnTo>
                  <a:pt x="1818907" y="1795757"/>
                </a:lnTo>
                <a:lnTo>
                  <a:pt x="0" y="1795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397425" y="6969872"/>
            <a:ext cx="2163009" cy="3371750"/>
          </a:xfrm>
          <a:custGeom>
            <a:avLst/>
            <a:gdLst/>
            <a:ahLst/>
            <a:cxnLst/>
            <a:rect r="r" b="b" t="t" l="l"/>
            <a:pathLst>
              <a:path h="3371750" w="2163009">
                <a:moveTo>
                  <a:pt x="0" y="0"/>
                </a:moveTo>
                <a:lnTo>
                  <a:pt x="2163009" y="0"/>
                </a:lnTo>
                <a:lnTo>
                  <a:pt x="2163009" y="3371750"/>
                </a:lnTo>
                <a:lnTo>
                  <a:pt x="0" y="3371750"/>
                </a:lnTo>
                <a:lnTo>
                  <a:pt x="0" y="0"/>
                </a:lnTo>
                <a:close/>
              </a:path>
            </a:pathLst>
          </a:custGeom>
          <a:blipFill>
            <a:blip r:embed="rId11"/>
            <a:stretch>
              <a:fillRect l="0" t="0" r="0" b="0"/>
            </a:stretch>
          </a:blipFill>
        </p:spPr>
      </p:sp>
      <p:sp>
        <p:nvSpPr>
          <p:cNvPr name="Freeform 10" id="10"/>
          <p:cNvSpPr/>
          <p:nvPr/>
        </p:nvSpPr>
        <p:spPr>
          <a:xfrm flipH="false" flipV="false" rot="0">
            <a:off x="1480546" y="2559831"/>
            <a:ext cx="6802366" cy="6712153"/>
          </a:xfrm>
          <a:custGeom>
            <a:avLst/>
            <a:gdLst/>
            <a:ahLst/>
            <a:cxnLst/>
            <a:rect r="r" b="b" t="t" l="l"/>
            <a:pathLst>
              <a:path h="6712153" w="6802366">
                <a:moveTo>
                  <a:pt x="0" y="0"/>
                </a:moveTo>
                <a:lnTo>
                  <a:pt x="6802366" y="0"/>
                </a:lnTo>
                <a:lnTo>
                  <a:pt x="6802366" y="6712154"/>
                </a:lnTo>
                <a:lnTo>
                  <a:pt x="0" y="6712154"/>
                </a:lnTo>
                <a:lnTo>
                  <a:pt x="0" y="0"/>
                </a:lnTo>
                <a:close/>
              </a:path>
            </a:pathLst>
          </a:custGeom>
          <a:blipFill>
            <a:blip r:embed="rId12"/>
            <a:stretch>
              <a:fillRect l="-21899" t="0" r="-15864" b="0"/>
            </a:stretch>
          </a:blipFill>
        </p:spPr>
      </p:sp>
      <p:sp>
        <p:nvSpPr>
          <p:cNvPr name="Freeform 11" id="11"/>
          <p:cNvSpPr/>
          <p:nvPr/>
        </p:nvSpPr>
        <p:spPr>
          <a:xfrm flipH="false" flipV="false" rot="0">
            <a:off x="8730587" y="3163135"/>
            <a:ext cx="8969807" cy="5492612"/>
          </a:xfrm>
          <a:custGeom>
            <a:avLst/>
            <a:gdLst/>
            <a:ahLst/>
            <a:cxnLst/>
            <a:rect r="r" b="b" t="t" l="l"/>
            <a:pathLst>
              <a:path h="5492612" w="8969807">
                <a:moveTo>
                  <a:pt x="0" y="0"/>
                </a:moveTo>
                <a:lnTo>
                  <a:pt x="8969806" y="0"/>
                </a:lnTo>
                <a:lnTo>
                  <a:pt x="8969806" y="5492612"/>
                </a:lnTo>
                <a:lnTo>
                  <a:pt x="0" y="5492612"/>
                </a:lnTo>
                <a:lnTo>
                  <a:pt x="0" y="0"/>
                </a:lnTo>
                <a:close/>
              </a:path>
            </a:pathLst>
          </a:custGeom>
          <a:blipFill>
            <a:blip r:embed="rId13"/>
            <a:stretch>
              <a:fillRect l="-21628" t="0" r="-21010" b="0"/>
            </a:stretch>
          </a:blipFill>
        </p:spPr>
      </p:sp>
      <p:sp>
        <p:nvSpPr>
          <p:cNvPr name="TextBox 12" id="12"/>
          <p:cNvSpPr txBox="true"/>
          <p:nvPr/>
        </p:nvSpPr>
        <p:spPr>
          <a:xfrm rot="0">
            <a:off x="1724578" y="47625"/>
            <a:ext cx="14838845" cy="1496060"/>
          </a:xfrm>
          <a:prstGeom prst="rect">
            <a:avLst/>
          </a:prstGeom>
        </p:spPr>
        <p:txBody>
          <a:bodyPr anchor="t" rtlCol="false" tIns="0" lIns="0" bIns="0" rIns="0">
            <a:spAutoFit/>
          </a:bodyPr>
          <a:lstStyle/>
          <a:p>
            <a:pPr algn="ctr">
              <a:lnSpc>
                <a:spcPts val="6600"/>
              </a:lnSpc>
            </a:pPr>
          </a:p>
          <a:p>
            <a:pPr algn="ctr">
              <a:lnSpc>
                <a:spcPts val="5060"/>
              </a:lnSpc>
            </a:pPr>
            <a:r>
              <a:rPr lang="en-US" sz="4600" b="true">
                <a:solidFill>
                  <a:srgbClr val="010440"/>
                </a:solidFill>
                <a:latin typeface="Bricolage Grotesque Bold"/>
                <a:ea typeface="Bricolage Grotesque Bold"/>
                <a:cs typeface="Bricolage Grotesque Bold"/>
                <a:sym typeface="Bricolage Grotesque Bold"/>
              </a:rPr>
              <a:t>USER INTERFACE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6100030">
            <a:off x="-5644035" y="348398"/>
            <a:ext cx="16890606" cy="15719524"/>
          </a:xfrm>
          <a:custGeom>
            <a:avLst/>
            <a:gdLst/>
            <a:ahLst/>
            <a:cxnLst/>
            <a:rect r="r" b="b" t="t" l="l"/>
            <a:pathLst>
              <a:path h="15719524" w="16890606">
                <a:moveTo>
                  <a:pt x="0" y="0"/>
                </a:moveTo>
                <a:lnTo>
                  <a:pt x="16890606" y="0"/>
                </a:lnTo>
                <a:lnTo>
                  <a:pt x="16890606" y="15719524"/>
                </a:lnTo>
                <a:lnTo>
                  <a:pt x="0" y="15719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9" y="-8040560"/>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4" id="4"/>
          <p:cNvSpPr/>
          <p:nvPr/>
        </p:nvSpPr>
        <p:spPr>
          <a:xfrm flipH="false" flipV="false" rot="-5400000">
            <a:off x="1500658" y="-1796062"/>
            <a:ext cx="2308696" cy="5900820"/>
          </a:xfrm>
          <a:custGeom>
            <a:avLst/>
            <a:gdLst/>
            <a:ahLst/>
            <a:cxnLst/>
            <a:rect r="r" b="b" t="t" l="l"/>
            <a:pathLst>
              <a:path h="5900820" w="2308696">
                <a:moveTo>
                  <a:pt x="0" y="0"/>
                </a:moveTo>
                <a:lnTo>
                  <a:pt x="2308696" y="0"/>
                </a:lnTo>
                <a:lnTo>
                  <a:pt x="2308696" y="5900820"/>
                </a:lnTo>
                <a:lnTo>
                  <a:pt x="0" y="5900820"/>
                </a:lnTo>
                <a:lnTo>
                  <a:pt x="0" y="0"/>
                </a:lnTo>
                <a:close/>
              </a:path>
            </a:pathLst>
          </a:custGeom>
          <a:blipFill>
            <a:blip r:embed="rId6"/>
            <a:stretch>
              <a:fillRect l="0" t="0" r="0" b="0"/>
            </a:stretch>
          </a:blipFill>
        </p:spPr>
      </p:sp>
      <p:sp>
        <p:nvSpPr>
          <p:cNvPr name="Freeform 5" id="5"/>
          <p:cNvSpPr/>
          <p:nvPr/>
        </p:nvSpPr>
        <p:spPr>
          <a:xfrm flipH="false" flipV="false" rot="9411100">
            <a:off x="-367519" y="-318262"/>
            <a:ext cx="3182842" cy="3608324"/>
          </a:xfrm>
          <a:custGeom>
            <a:avLst/>
            <a:gdLst/>
            <a:ahLst/>
            <a:cxnLst/>
            <a:rect r="r" b="b" t="t" l="l"/>
            <a:pathLst>
              <a:path h="3608324" w="3182842">
                <a:moveTo>
                  <a:pt x="0" y="0"/>
                </a:moveTo>
                <a:lnTo>
                  <a:pt x="3182842" y="0"/>
                </a:lnTo>
                <a:lnTo>
                  <a:pt x="3182842" y="3608324"/>
                </a:lnTo>
                <a:lnTo>
                  <a:pt x="0" y="3608324"/>
                </a:lnTo>
                <a:lnTo>
                  <a:pt x="0" y="0"/>
                </a:lnTo>
                <a:close/>
              </a:path>
            </a:pathLst>
          </a:custGeom>
          <a:blipFill>
            <a:blip r:embed="rId7"/>
            <a:stretch>
              <a:fillRect l="0" t="0" r="0" b="0"/>
            </a:stretch>
          </a:blipFill>
        </p:spPr>
      </p:sp>
      <p:sp>
        <p:nvSpPr>
          <p:cNvPr name="Freeform 6" id="6"/>
          <p:cNvSpPr/>
          <p:nvPr/>
        </p:nvSpPr>
        <p:spPr>
          <a:xfrm flipH="false" flipV="false" rot="-5400000">
            <a:off x="12767154" y="-329762"/>
            <a:ext cx="5191085" cy="5850608"/>
          </a:xfrm>
          <a:custGeom>
            <a:avLst/>
            <a:gdLst/>
            <a:ahLst/>
            <a:cxnLst/>
            <a:rect r="r" b="b" t="t" l="l"/>
            <a:pathLst>
              <a:path h="5850608" w="5191085">
                <a:moveTo>
                  <a:pt x="0" y="0"/>
                </a:moveTo>
                <a:lnTo>
                  <a:pt x="5191084" y="0"/>
                </a:lnTo>
                <a:lnTo>
                  <a:pt x="5191084" y="5850608"/>
                </a:lnTo>
                <a:lnTo>
                  <a:pt x="0" y="5850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06501" y="9035800"/>
            <a:ext cx="6275937" cy="8012379"/>
          </a:xfrm>
          <a:custGeom>
            <a:avLst/>
            <a:gdLst/>
            <a:ahLst/>
            <a:cxnLst/>
            <a:rect r="r" b="b" t="t" l="l"/>
            <a:pathLst>
              <a:path h="8012379" w="6275937">
                <a:moveTo>
                  <a:pt x="0" y="0"/>
                </a:moveTo>
                <a:lnTo>
                  <a:pt x="6275937" y="0"/>
                </a:lnTo>
                <a:lnTo>
                  <a:pt x="6275937" y="8012378"/>
                </a:lnTo>
                <a:lnTo>
                  <a:pt x="0" y="8012378"/>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8" id="8"/>
          <p:cNvSpPr/>
          <p:nvPr/>
        </p:nvSpPr>
        <p:spPr>
          <a:xfrm flipH="false" flipV="true" rot="5400000">
            <a:off x="14191235" y="7079905"/>
            <a:ext cx="1803811" cy="4610378"/>
          </a:xfrm>
          <a:custGeom>
            <a:avLst/>
            <a:gdLst/>
            <a:ahLst/>
            <a:cxnLst/>
            <a:rect r="r" b="b" t="t" l="l"/>
            <a:pathLst>
              <a:path h="4610378" w="1803811">
                <a:moveTo>
                  <a:pt x="0" y="4610379"/>
                </a:moveTo>
                <a:lnTo>
                  <a:pt x="1803811" y="4610379"/>
                </a:lnTo>
                <a:lnTo>
                  <a:pt x="1803811" y="0"/>
                </a:lnTo>
                <a:lnTo>
                  <a:pt x="0" y="0"/>
                </a:lnTo>
                <a:lnTo>
                  <a:pt x="0" y="4610379"/>
                </a:lnTo>
                <a:close/>
              </a:path>
            </a:pathLst>
          </a:custGeom>
          <a:blipFill>
            <a:blip r:embed="rId6"/>
            <a:stretch>
              <a:fillRect l="0" t="0" r="0" b="0"/>
            </a:stretch>
          </a:blipFill>
        </p:spPr>
      </p:sp>
      <p:sp>
        <p:nvSpPr>
          <p:cNvPr name="Freeform 9" id="9"/>
          <p:cNvSpPr/>
          <p:nvPr/>
        </p:nvSpPr>
        <p:spPr>
          <a:xfrm flipH="false" flipV="false" rot="-95731">
            <a:off x="16241520" y="8421077"/>
            <a:ext cx="2313619" cy="1834069"/>
          </a:xfrm>
          <a:custGeom>
            <a:avLst/>
            <a:gdLst/>
            <a:ahLst/>
            <a:cxnLst/>
            <a:rect r="r" b="b" t="t" l="l"/>
            <a:pathLst>
              <a:path h="1834069" w="2313619">
                <a:moveTo>
                  <a:pt x="0" y="0"/>
                </a:moveTo>
                <a:lnTo>
                  <a:pt x="2313619" y="0"/>
                </a:lnTo>
                <a:lnTo>
                  <a:pt x="2313619" y="1834069"/>
                </a:lnTo>
                <a:lnTo>
                  <a:pt x="0" y="18340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938701" y="1076325"/>
            <a:ext cx="8309629"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FUTURE SCOPES</a:t>
            </a:r>
          </a:p>
        </p:txBody>
      </p:sp>
      <p:sp>
        <p:nvSpPr>
          <p:cNvPr name="TextBox 11" id="11"/>
          <p:cNvSpPr txBox="true"/>
          <p:nvPr/>
        </p:nvSpPr>
        <p:spPr>
          <a:xfrm rot="0">
            <a:off x="1486742" y="3732317"/>
            <a:ext cx="15772558" cy="4319704"/>
          </a:xfrm>
          <a:prstGeom prst="rect">
            <a:avLst/>
          </a:prstGeom>
        </p:spPr>
        <p:txBody>
          <a:bodyPr anchor="t" rtlCol="false" tIns="0" lIns="0" bIns="0" rIns="0">
            <a:spAutoFit/>
          </a:bodyPr>
          <a:lstStyle/>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Integration with smart wearables (e.g., smartwatches) for real-time physiological data collection.</a:t>
            </a:r>
          </a:p>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Use of </a:t>
            </a:r>
            <a:r>
              <a:rPr lang="en-US" sz="3443">
                <a:solidFill>
                  <a:srgbClr val="010440"/>
                </a:solidFill>
                <a:latin typeface="Times New Roman"/>
                <a:ea typeface="Times New Roman"/>
                <a:cs typeface="Times New Roman"/>
                <a:sym typeface="Times New Roman"/>
              </a:rPr>
              <a:t>AI/ML for advanced emotion recognition via facial expressions, voice, and text..</a:t>
            </a:r>
          </a:p>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Remote therapy and tele-counseling through in-app chat or video call support.</a:t>
            </a:r>
          </a:p>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Secure cloud storage for long-term mental health data and trend analysis.</a:t>
            </a:r>
          </a:p>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AI-powered mental health chatbots for 24/7 support and self-assessment.</a:t>
            </a:r>
          </a:p>
          <a:p>
            <a:pPr algn="l" marL="743402" indent="-371701" lvl="1">
              <a:lnSpc>
                <a:spcPts val="3787"/>
              </a:lnSpc>
              <a:buFont typeface="Arial"/>
              <a:buChar char="•"/>
            </a:pPr>
            <a:r>
              <a:rPr lang="en-US" sz="3443">
                <a:solidFill>
                  <a:srgbClr val="010440"/>
                </a:solidFill>
                <a:latin typeface="Times New Roman"/>
                <a:ea typeface="Times New Roman"/>
                <a:cs typeface="Times New Roman"/>
                <a:sym typeface="Times New Roman"/>
              </a:rPr>
              <a:t>Anonymous peer-support communities to reduce isolation and stigma.</a:t>
            </a:r>
          </a:p>
          <a:p>
            <a:pPr algn="l">
              <a:lnSpc>
                <a:spcPts val="378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647690" y="2680725"/>
            <a:ext cx="18497310" cy="12254468"/>
          </a:xfrm>
          <a:custGeom>
            <a:avLst/>
            <a:gdLst/>
            <a:ahLst/>
            <a:cxnLst/>
            <a:rect r="r" b="b" t="t" l="l"/>
            <a:pathLst>
              <a:path h="12254468" w="18497310">
                <a:moveTo>
                  <a:pt x="0" y="0"/>
                </a:moveTo>
                <a:lnTo>
                  <a:pt x="18497310" y="0"/>
                </a:lnTo>
                <a:lnTo>
                  <a:pt x="18497310" y="12254468"/>
                </a:lnTo>
                <a:lnTo>
                  <a:pt x="0" y="12254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57265" y="1028700"/>
            <a:ext cx="7502035" cy="8229600"/>
            <a:chOff x="0" y="0"/>
            <a:chExt cx="1975845" cy="2167467"/>
          </a:xfrm>
        </p:grpSpPr>
        <p:sp>
          <p:nvSpPr>
            <p:cNvPr name="Freeform 4" id="4"/>
            <p:cNvSpPr/>
            <p:nvPr/>
          </p:nvSpPr>
          <p:spPr>
            <a:xfrm flipH="false" flipV="false" rot="0">
              <a:off x="0" y="0"/>
              <a:ext cx="1975845" cy="2167467"/>
            </a:xfrm>
            <a:custGeom>
              <a:avLst/>
              <a:gdLst/>
              <a:ahLst/>
              <a:cxnLst/>
              <a:rect r="r" b="b" t="t" l="l"/>
              <a:pathLst>
                <a:path h="2167467" w="1975845">
                  <a:moveTo>
                    <a:pt x="51599" y="0"/>
                  </a:moveTo>
                  <a:lnTo>
                    <a:pt x="1924246" y="0"/>
                  </a:lnTo>
                  <a:cubicBezTo>
                    <a:pt x="1952743" y="0"/>
                    <a:pt x="1975845" y="23102"/>
                    <a:pt x="1975845" y="51599"/>
                  </a:cubicBezTo>
                  <a:lnTo>
                    <a:pt x="1975845" y="2115868"/>
                  </a:lnTo>
                  <a:cubicBezTo>
                    <a:pt x="1975845" y="2129553"/>
                    <a:pt x="1970408" y="2142677"/>
                    <a:pt x="1960732" y="2152354"/>
                  </a:cubicBezTo>
                  <a:cubicBezTo>
                    <a:pt x="1951055" y="2162030"/>
                    <a:pt x="1937931" y="2167467"/>
                    <a:pt x="1924246" y="2167467"/>
                  </a:cubicBezTo>
                  <a:lnTo>
                    <a:pt x="51599" y="2167467"/>
                  </a:lnTo>
                  <a:cubicBezTo>
                    <a:pt x="37914" y="2167467"/>
                    <a:pt x="24790" y="2162030"/>
                    <a:pt x="15113" y="2152354"/>
                  </a:cubicBezTo>
                  <a:cubicBezTo>
                    <a:pt x="5436" y="2142677"/>
                    <a:pt x="0" y="2129553"/>
                    <a:pt x="0" y="2115868"/>
                  </a:cubicBezTo>
                  <a:lnTo>
                    <a:pt x="0" y="51599"/>
                  </a:lnTo>
                  <a:cubicBezTo>
                    <a:pt x="0" y="37914"/>
                    <a:pt x="5436" y="24790"/>
                    <a:pt x="15113" y="15113"/>
                  </a:cubicBezTo>
                  <a:cubicBezTo>
                    <a:pt x="24790" y="5436"/>
                    <a:pt x="37914" y="0"/>
                    <a:pt x="51599"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975845" cy="2148417"/>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0" y="8282512"/>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7" id="7"/>
          <p:cNvSpPr/>
          <p:nvPr/>
        </p:nvSpPr>
        <p:spPr>
          <a:xfrm flipH="false" flipV="false" rot="0">
            <a:off x="0" y="7389849"/>
            <a:ext cx="5538513" cy="4187367"/>
          </a:xfrm>
          <a:custGeom>
            <a:avLst/>
            <a:gdLst/>
            <a:ahLst/>
            <a:cxnLst/>
            <a:rect r="r" b="b" t="t" l="l"/>
            <a:pathLst>
              <a:path h="4187367" w="5538513">
                <a:moveTo>
                  <a:pt x="0" y="0"/>
                </a:moveTo>
                <a:lnTo>
                  <a:pt x="5538513" y="0"/>
                </a:lnTo>
                <a:lnTo>
                  <a:pt x="5538513" y="4187366"/>
                </a:lnTo>
                <a:lnTo>
                  <a:pt x="0" y="4187366"/>
                </a:lnTo>
                <a:lnTo>
                  <a:pt x="0" y="0"/>
                </a:lnTo>
                <a:close/>
              </a:path>
            </a:pathLst>
          </a:custGeom>
          <a:blipFill>
            <a:blip r:embed="rId6"/>
            <a:stretch>
              <a:fillRect l="0" t="-32267" r="0" b="0"/>
            </a:stretch>
          </a:blipFill>
        </p:spPr>
      </p:sp>
      <p:sp>
        <p:nvSpPr>
          <p:cNvPr name="Freeform 8" id="8"/>
          <p:cNvSpPr/>
          <p:nvPr/>
        </p:nvSpPr>
        <p:spPr>
          <a:xfrm flipH="false" flipV="false" rot="0">
            <a:off x="10260213" y="1798111"/>
            <a:ext cx="6496138" cy="6690779"/>
          </a:xfrm>
          <a:custGeom>
            <a:avLst/>
            <a:gdLst/>
            <a:ahLst/>
            <a:cxnLst/>
            <a:rect r="r" b="b" t="t" l="l"/>
            <a:pathLst>
              <a:path h="6690779" w="6496138">
                <a:moveTo>
                  <a:pt x="0" y="0"/>
                </a:moveTo>
                <a:lnTo>
                  <a:pt x="6496138" y="0"/>
                </a:lnTo>
                <a:lnTo>
                  <a:pt x="6496138" y="6690778"/>
                </a:lnTo>
                <a:lnTo>
                  <a:pt x="0" y="66907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true" flipV="false" rot="-280364">
            <a:off x="-4348962" y="-4790293"/>
            <a:ext cx="13625918" cy="12347811"/>
          </a:xfrm>
          <a:custGeom>
            <a:avLst/>
            <a:gdLst/>
            <a:ahLst/>
            <a:cxnLst/>
            <a:rect r="r" b="b" t="t" l="l"/>
            <a:pathLst>
              <a:path h="12347811" w="13625918">
                <a:moveTo>
                  <a:pt x="13625918" y="0"/>
                </a:moveTo>
                <a:lnTo>
                  <a:pt x="0" y="0"/>
                </a:lnTo>
                <a:lnTo>
                  <a:pt x="0" y="12347811"/>
                </a:lnTo>
                <a:lnTo>
                  <a:pt x="13625918" y="12347811"/>
                </a:lnTo>
                <a:lnTo>
                  <a:pt x="1362591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647690" y="9028555"/>
            <a:ext cx="2316629" cy="2287145"/>
          </a:xfrm>
          <a:custGeom>
            <a:avLst/>
            <a:gdLst/>
            <a:ahLst/>
            <a:cxnLst/>
            <a:rect r="r" b="b" t="t" l="l"/>
            <a:pathLst>
              <a:path h="2287145" w="2316629">
                <a:moveTo>
                  <a:pt x="0" y="0"/>
                </a:moveTo>
                <a:lnTo>
                  <a:pt x="2316629" y="0"/>
                </a:lnTo>
                <a:lnTo>
                  <a:pt x="2316629" y="2287145"/>
                </a:lnTo>
                <a:lnTo>
                  <a:pt x="0" y="22871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013230" y="1515462"/>
            <a:ext cx="8421295"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CONCLUSION</a:t>
            </a:r>
          </a:p>
        </p:txBody>
      </p:sp>
      <p:sp>
        <p:nvSpPr>
          <p:cNvPr name="TextBox 12" id="12"/>
          <p:cNvSpPr txBox="true"/>
          <p:nvPr/>
        </p:nvSpPr>
        <p:spPr>
          <a:xfrm rot="0">
            <a:off x="1028700" y="2415819"/>
            <a:ext cx="8268212" cy="4803430"/>
          </a:xfrm>
          <a:prstGeom prst="rect">
            <a:avLst/>
          </a:prstGeom>
        </p:spPr>
        <p:txBody>
          <a:bodyPr anchor="t" rtlCol="false" tIns="0" lIns="0" bIns="0" rIns="0">
            <a:spAutoFit/>
          </a:bodyPr>
          <a:lstStyle/>
          <a:p>
            <a:pPr algn="just">
              <a:lnSpc>
                <a:spcPts val="4766"/>
              </a:lnSpc>
            </a:pPr>
            <a:r>
              <a:rPr lang="en-US" sz="3404">
                <a:solidFill>
                  <a:srgbClr val="010440"/>
                </a:solidFill>
                <a:latin typeface="Times New Roman"/>
                <a:ea typeface="Times New Roman"/>
                <a:cs typeface="Times New Roman"/>
                <a:sym typeface="Times New Roman"/>
              </a:rPr>
              <a:t>Overall, this IoT-ML-based system offers a scalable, low-cost, and intelligent approach to early detection and continuous monitoring of mental health conditions. It bridges the gap between raw sensor data and meaningful clinical insights, paving the way for preventive mental health care and timely intervention.</a:t>
            </a:r>
          </a:p>
        </p:txBody>
      </p:sp>
      <p:sp>
        <p:nvSpPr>
          <p:cNvPr name="Freeform 13" id="13"/>
          <p:cNvSpPr/>
          <p:nvPr/>
        </p:nvSpPr>
        <p:spPr>
          <a:xfrm flipH="false" flipV="false" rot="0">
            <a:off x="0" y="-8954960"/>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14" id="14"/>
          <p:cNvSpPr/>
          <p:nvPr/>
        </p:nvSpPr>
        <p:spPr>
          <a:xfrm flipH="false" flipV="false" rot="-10800000">
            <a:off x="603443" y="-267741"/>
            <a:ext cx="5765711" cy="1488602"/>
          </a:xfrm>
          <a:custGeom>
            <a:avLst/>
            <a:gdLst/>
            <a:ahLst/>
            <a:cxnLst/>
            <a:rect r="r" b="b" t="t" l="l"/>
            <a:pathLst>
              <a:path h="1488602" w="5765711">
                <a:moveTo>
                  <a:pt x="0" y="0"/>
                </a:moveTo>
                <a:lnTo>
                  <a:pt x="5765711" y="0"/>
                </a:lnTo>
                <a:lnTo>
                  <a:pt x="5765711" y="1488602"/>
                </a:lnTo>
                <a:lnTo>
                  <a:pt x="0" y="14886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2081086">
            <a:off x="2739992" y="-1346151"/>
            <a:ext cx="2875275" cy="2692303"/>
          </a:xfrm>
          <a:custGeom>
            <a:avLst/>
            <a:gdLst/>
            <a:ahLst/>
            <a:cxnLst/>
            <a:rect r="r" b="b" t="t" l="l"/>
            <a:pathLst>
              <a:path h="2692303" w="2875275">
                <a:moveTo>
                  <a:pt x="0" y="0"/>
                </a:moveTo>
                <a:lnTo>
                  <a:pt x="2875275" y="0"/>
                </a:lnTo>
                <a:lnTo>
                  <a:pt x="2875275" y="2692302"/>
                </a:lnTo>
                <a:lnTo>
                  <a:pt x="0" y="26923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BE5E1"/>
        </a:solidFill>
      </p:bgPr>
    </p:bg>
    <p:spTree>
      <p:nvGrpSpPr>
        <p:cNvPr id="1" name=""/>
        <p:cNvGrpSpPr/>
        <p:nvPr/>
      </p:nvGrpSpPr>
      <p:grpSpPr>
        <a:xfrm>
          <a:off x="0" y="0"/>
          <a:ext cx="0" cy="0"/>
          <a:chOff x="0" y="0"/>
          <a:chExt cx="0" cy="0"/>
        </a:xfrm>
      </p:grpSpPr>
      <p:sp>
        <p:nvSpPr>
          <p:cNvPr name="Freeform 2" id="2"/>
          <p:cNvSpPr/>
          <p:nvPr/>
        </p:nvSpPr>
        <p:spPr>
          <a:xfrm flipH="false" flipV="false" rot="2872579">
            <a:off x="4631820" y="-3144349"/>
            <a:ext cx="17824581" cy="15102281"/>
          </a:xfrm>
          <a:custGeom>
            <a:avLst/>
            <a:gdLst/>
            <a:ahLst/>
            <a:cxnLst/>
            <a:rect r="r" b="b" t="t" l="l"/>
            <a:pathLst>
              <a:path h="15102281" w="17824581">
                <a:moveTo>
                  <a:pt x="0" y="0"/>
                </a:moveTo>
                <a:lnTo>
                  <a:pt x="17824581" y="0"/>
                </a:lnTo>
                <a:lnTo>
                  <a:pt x="17824581" y="15102282"/>
                </a:lnTo>
                <a:lnTo>
                  <a:pt x="0" y="15102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0695">
            <a:off x="12118145" y="-2317873"/>
            <a:ext cx="8564472" cy="8496423"/>
          </a:xfrm>
          <a:custGeom>
            <a:avLst/>
            <a:gdLst/>
            <a:ahLst/>
            <a:cxnLst/>
            <a:rect r="r" b="b" t="t" l="l"/>
            <a:pathLst>
              <a:path h="8496423" w="8564472">
                <a:moveTo>
                  <a:pt x="0" y="0"/>
                </a:moveTo>
                <a:lnTo>
                  <a:pt x="8564473" y="0"/>
                </a:lnTo>
                <a:lnTo>
                  <a:pt x="8564473" y="8496423"/>
                </a:lnTo>
                <a:lnTo>
                  <a:pt x="0" y="8496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46277" y="994881"/>
            <a:ext cx="8656915" cy="8263419"/>
          </a:xfrm>
          <a:custGeom>
            <a:avLst/>
            <a:gdLst/>
            <a:ahLst/>
            <a:cxnLst/>
            <a:rect r="r" b="b" t="t" l="l"/>
            <a:pathLst>
              <a:path h="8263419" w="8656915">
                <a:moveTo>
                  <a:pt x="0" y="0"/>
                </a:moveTo>
                <a:lnTo>
                  <a:pt x="8656915" y="0"/>
                </a:lnTo>
                <a:lnTo>
                  <a:pt x="8656915" y="8263419"/>
                </a:lnTo>
                <a:lnTo>
                  <a:pt x="0" y="8263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03476" y="4088480"/>
            <a:ext cx="8310244" cy="1724025"/>
          </a:xfrm>
          <a:prstGeom prst="rect">
            <a:avLst/>
          </a:prstGeom>
        </p:spPr>
        <p:txBody>
          <a:bodyPr anchor="t" rtlCol="false" tIns="0" lIns="0" bIns="0" rIns="0">
            <a:spAutoFit/>
          </a:bodyPr>
          <a:lstStyle/>
          <a:p>
            <a:pPr algn="l">
              <a:lnSpc>
                <a:spcPts val="13200"/>
              </a:lnSpc>
            </a:pPr>
            <a:r>
              <a:rPr lang="en-US" sz="12000" b="true">
                <a:solidFill>
                  <a:srgbClr val="010440"/>
                </a:solidFill>
                <a:latin typeface="Bricolage Grotesque Bold"/>
                <a:ea typeface="Bricolage Grotesque Bold"/>
                <a:cs typeface="Bricolage Grotesque Bold"/>
                <a:sym typeface="Bricolage Grotesque Bold"/>
              </a:rPr>
              <a:t>Thank You!</a:t>
            </a:r>
          </a:p>
        </p:txBody>
      </p:sp>
      <p:sp>
        <p:nvSpPr>
          <p:cNvPr name="Freeform 6" id="6"/>
          <p:cNvSpPr/>
          <p:nvPr/>
        </p:nvSpPr>
        <p:spPr>
          <a:xfrm flipH="false" flipV="false" rot="5400000">
            <a:off x="-622455" y="9390423"/>
            <a:ext cx="7820002" cy="6575093"/>
          </a:xfrm>
          <a:custGeom>
            <a:avLst/>
            <a:gdLst/>
            <a:ahLst/>
            <a:cxnLst/>
            <a:rect r="r" b="b" t="t" l="l"/>
            <a:pathLst>
              <a:path h="6575093" w="7820002">
                <a:moveTo>
                  <a:pt x="0" y="0"/>
                </a:moveTo>
                <a:lnTo>
                  <a:pt x="7820002" y="0"/>
                </a:lnTo>
                <a:lnTo>
                  <a:pt x="7820002" y="6575092"/>
                </a:lnTo>
                <a:lnTo>
                  <a:pt x="0" y="6575092"/>
                </a:lnTo>
                <a:lnTo>
                  <a:pt x="0" y="0"/>
                </a:lnTo>
                <a:close/>
              </a:path>
            </a:pathLst>
          </a:custGeom>
          <a:blipFill>
            <a:blip r:embed="rId8">
              <a:extLst>
                <a:ext uri="{96DAC541-7B7A-43D3-8B79-37D633B846F1}">
                  <asvg:svgBlip xmlns:asvg="http://schemas.microsoft.com/office/drawing/2016/SVG/main" r:embed="rId9"/>
                </a:ext>
              </a:extLst>
            </a:blip>
            <a:stretch>
              <a:fillRect l="0" t="0" r="-27668" b="-51840"/>
            </a:stretch>
          </a:blipFill>
          <a:ln cap="sq">
            <a:noFill/>
            <a:prstDash val="solid"/>
            <a:miter/>
          </a:ln>
        </p:spPr>
      </p:sp>
      <p:sp>
        <p:nvSpPr>
          <p:cNvPr name="Freeform 7" id="7"/>
          <p:cNvSpPr/>
          <p:nvPr/>
        </p:nvSpPr>
        <p:spPr>
          <a:xfrm flipH="false" flipV="false" rot="0">
            <a:off x="-141235" y="7336913"/>
            <a:ext cx="5752848" cy="4349414"/>
          </a:xfrm>
          <a:custGeom>
            <a:avLst/>
            <a:gdLst/>
            <a:ahLst/>
            <a:cxnLst/>
            <a:rect r="r" b="b" t="t" l="l"/>
            <a:pathLst>
              <a:path h="4349414" w="5752848">
                <a:moveTo>
                  <a:pt x="0" y="0"/>
                </a:moveTo>
                <a:lnTo>
                  <a:pt x="5752848" y="0"/>
                </a:lnTo>
                <a:lnTo>
                  <a:pt x="5752848" y="4349414"/>
                </a:lnTo>
                <a:lnTo>
                  <a:pt x="0" y="4349414"/>
                </a:lnTo>
                <a:lnTo>
                  <a:pt x="0" y="0"/>
                </a:lnTo>
                <a:close/>
              </a:path>
            </a:pathLst>
          </a:custGeom>
          <a:blipFill>
            <a:blip r:embed="rId10"/>
            <a:stretch>
              <a:fillRect l="0" t="-32267" r="0" b="0"/>
            </a:stretch>
          </a:blipFill>
        </p:spPr>
      </p:sp>
      <p:sp>
        <p:nvSpPr>
          <p:cNvPr name="Freeform 8" id="8"/>
          <p:cNvSpPr/>
          <p:nvPr/>
        </p:nvSpPr>
        <p:spPr>
          <a:xfrm flipH="false" flipV="false" rot="0">
            <a:off x="4558599" y="8914230"/>
            <a:ext cx="2106029" cy="2079225"/>
          </a:xfrm>
          <a:custGeom>
            <a:avLst/>
            <a:gdLst/>
            <a:ahLst/>
            <a:cxnLst/>
            <a:rect r="r" b="b" t="t" l="l"/>
            <a:pathLst>
              <a:path h="2079225" w="2106029">
                <a:moveTo>
                  <a:pt x="0" y="0"/>
                </a:moveTo>
                <a:lnTo>
                  <a:pt x="2106029" y="0"/>
                </a:lnTo>
                <a:lnTo>
                  <a:pt x="2106029" y="2079225"/>
                </a:lnTo>
                <a:lnTo>
                  <a:pt x="0" y="20792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6100030">
            <a:off x="-5644035" y="348398"/>
            <a:ext cx="16890606" cy="15719524"/>
          </a:xfrm>
          <a:custGeom>
            <a:avLst/>
            <a:gdLst/>
            <a:ahLst/>
            <a:cxnLst/>
            <a:rect r="r" b="b" t="t" l="l"/>
            <a:pathLst>
              <a:path h="15719524" w="16890606">
                <a:moveTo>
                  <a:pt x="0" y="0"/>
                </a:moveTo>
                <a:lnTo>
                  <a:pt x="16890606" y="0"/>
                </a:lnTo>
                <a:lnTo>
                  <a:pt x="16890606" y="15719524"/>
                </a:lnTo>
                <a:lnTo>
                  <a:pt x="0" y="15719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301" y="-8954960"/>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4" id="4"/>
          <p:cNvSpPr/>
          <p:nvPr/>
        </p:nvSpPr>
        <p:spPr>
          <a:xfrm flipH="false" flipV="false" rot="-5400000">
            <a:off x="1049820" y="-1373025"/>
            <a:ext cx="1803811" cy="4610378"/>
          </a:xfrm>
          <a:custGeom>
            <a:avLst/>
            <a:gdLst/>
            <a:ahLst/>
            <a:cxnLst/>
            <a:rect r="r" b="b" t="t" l="l"/>
            <a:pathLst>
              <a:path h="4610378" w="1803811">
                <a:moveTo>
                  <a:pt x="0" y="0"/>
                </a:moveTo>
                <a:lnTo>
                  <a:pt x="1803811" y="0"/>
                </a:lnTo>
                <a:lnTo>
                  <a:pt x="1803811" y="4610378"/>
                </a:lnTo>
                <a:lnTo>
                  <a:pt x="0" y="4610378"/>
                </a:lnTo>
                <a:lnTo>
                  <a:pt x="0" y="0"/>
                </a:lnTo>
                <a:close/>
              </a:path>
            </a:pathLst>
          </a:custGeom>
          <a:blipFill>
            <a:blip r:embed="rId6"/>
            <a:stretch>
              <a:fillRect l="0" t="0" r="0" b="0"/>
            </a:stretch>
          </a:blipFill>
        </p:spPr>
      </p:sp>
      <p:sp>
        <p:nvSpPr>
          <p:cNvPr name="Freeform 5" id="5"/>
          <p:cNvSpPr/>
          <p:nvPr/>
        </p:nvSpPr>
        <p:spPr>
          <a:xfrm flipH="false" flipV="false" rot="9411100">
            <a:off x="68453" y="28087"/>
            <a:ext cx="2310898" cy="2619818"/>
          </a:xfrm>
          <a:custGeom>
            <a:avLst/>
            <a:gdLst/>
            <a:ahLst/>
            <a:cxnLst/>
            <a:rect r="r" b="b" t="t" l="l"/>
            <a:pathLst>
              <a:path h="2619818" w="2310898">
                <a:moveTo>
                  <a:pt x="0" y="0"/>
                </a:moveTo>
                <a:lnTo>
                  <a:pt x="2310898" y="0"/>
                </a:lnTo>
                <a:lnTo>
                  <a:pt x="2310898" y="2619818"/>
                </a:lnTo>
                <a:lnTo>
                  <a:pt x="0" y="2619818"/>
                </a:lnTo>
                <a:lnTo>
                  <a:pt x="0" y="0"/>
                </a:lnTo>
                <a:close/>
              </a:path>
            </a:pathLst>
          </a:custGeom>
          <a:blipFill>
            <a:blip r:embed="rId7"/>
            <a:stretch>
              <a:fillRect l="0" t="0" r="0" b="0"/>
            </a:stretch>
          </a:blipFill>
        </p:spPr>
      </p:sp>
      <p:grpSp>
        <p:nvGrpSpPr>
          <p:cNvPr name="Group 6" id="6"/>
          <p:cNvGrpSpPr/>
          <p:nvPr/>
        </p:nvGrpSpPr>
        <p:grpSpPr>
          <a:xfrm rot="0">
            <a:off x="4302158" y="2738927"/>
            <a:ext cx="3072918" cy="1886408"/>
            <a:chOff x="0" y="0"/>
            <a:chExt cx="809328" cy="496832"/>
          </a:xfrm>
        </p:grpSpPr>
        <p:sp>
          <p:nvSpPr>
            <p:cNvPr name="Freeform 7" id="7"/>
            <p:cNvSpPr/>
            <p:nvPr/>
          </p:nvSpPr>
          <p:spPr>
            <a:xfrm flipH="false" flipV="false" rot="0">
              <a:off x="0" y="0"/>
              <a:ext cx="809328" cy="496832"/>
            </a:xfrm>
            <a:custGeom>
              <a:avLst/>
              <a:gdLst/>
              <a:ahLst/>
              <a:cxnLst/>
              <a:rect r="r" b="b" t="t" l="l"/>
              <a:pathLst>
                <a:path h="496832" w="809328">
                  <a:moveTo>
                    <a:pt x="125970" y="0"/>
                  </a:moveTo>
                  <a:lnTo>
                    <a:pt x="683358" y="0"/>
                  </a:lnTo>
                  <a:cubicBezTo>
                    <a:pt x="716767" y="0"/>
                    <a:pt x="748808" y="13272"/>
                    <a:pt x="772432" y="36896"/>
                  </a:cubicBezTo>
                  <a:cubicBezTo>
                    <a:pt x="796056" y="60520"/>
                    <a:pt x="809328" y="92561"/>
                    <a:pt x="809328" y="125970"/>
                  </a:cubicBezTo>
                  <a:lnTo>
                    <a:pt x="809328" y="370861"/>
                  </a:lnTo>
                  <a:cubicBezTo>
                    <a:pt x="809328" y="440433"/>
                    <a:pt x="752929" y="496832"/>
                    <a:pt x="683358" y="496832"/>
                  </a:cubicBezTo>
                  <a:lnTo>
                    <a:pt x="125970" y="496832"/>
                  </a:lnTo>
                  <a:cubicBezTo>
                    <a:pt x="56399" y="496832"/>
                    <a:pt x="0" y="440433"/>
                    <a:pt x="0" y="370861"/>
                  </a:cubicBezTo>
                  <a:lnTo>
                    <a:pt x="0" y="125970"/>
                  </a:lnTo>
                  <a:cubicBezTo>
                    <a:pt x="0" y="56399"/>
                    <a:pt x="56399" y="0"/>
                    <a:pt x="125970" y="0"/>
                  </a:cubicBezTo>
                  <a:close/>
                </a:path>
              </a:pathLst>
            </a:custGeom>
            <a:solidFill>
              <a:srgbClr val="BBE5E1"/>
            </a:solidFill>
            <a:ln cap="rnd">
              <a:noFill/>
              <a:prstDash val="solid"/>
              <a:round/>
            </a:ln>
          </p:spPr>
        </p:sp>
        <p:sp>
          <p:nvSpPr>
            <p:cNvPr name="TextBox 8" id="8"/>
            <p:cNvSpPr txBox="true"/>
            <p:nvPr/>
          </p:nvSpPr>
          <p:spPr>
            <a:xfrm>
              <a:off x="0" y="19050"/>
              <a:ext cx="809328" cy="477782"/>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9" id="9"/>
          <p:cNvGrpSpPr/>
          <p:nvPr/>
        </p:nvGrpSpPr>
        <p:grpSpPr>
          <a:xfrm rot="0">
            <a:off x="4531504" y="6471706"/>
            <a:ext cx="2843572" cy="1919194"/>
            <a:chOff x="0" y="0"/>
            <a:chExt cx="748924" cy="505467"/>
          </a:xfrm>
        </p:grpSpPr>
        <p:sp>
          <p:nvSpPr>
            <p:cNvPr name="Freeform 10" id="10"/>
            <p:cNvSpPr/>
            <p:nvPr/>
          </p:nvSpPr>
          <p:spPr>
            <a:xfrm flipH="false" flipV="false" rot="0">
              <a:off x="0" y="0"/>
              <a:ext cx="748924" cy="505467"/>
            </a:xfrm>
            <a:custGeom>
              <a:avLst/>
              <a:gdLst/>
              <a:ahLst/>
              <a:cxnLst/>
              <a:rect r="r" b="b" t="t" l="l"/>
              <a:pathLst>
                <a:path h="505467" w="748924">
                  <a:moveTo>
                    <a:pt x="136130" y="0"/>
                  </a:moveTo>
                  <a:lnTo>
                    <a:pt x="612794" y="0"/>
                  </a:lnTo>
                  <a:cubicBezTo>
                    <a:pt x="648898" y="0"/>
                    <a:pt x="683523" y="14342"/>
                    <a:pt x="709053" y="39872"/>
                  </a:cubicBezTo>
                  <a:cubicBezTo>
                    <a:pt x="734582" y="65401"/>
                    <a:pt x="748924" y="100026"/>
                    <a:pt x="748924" y="136130"/>
                  </a:cubicBezTo>
                  <a:lnTo>
                    <a:pt x="748924" y="369336"/>
                  </a:lnTo>
                  <a:cubicBezTo>
                    <a:pt x="748924" y="405440"/>
                    <a:pt x="734582" y="440066"/>
                    <a:pt x="709053" y="465595"/>
                  </a:cubicBezTo>
                  <a:cubicBezTo>
                    <a:pt x="683523" y="491124"/>
                    <a:pt x="648898" y="505467"/>
                    <a:pt x="612794" y="505467"/>
                  </a:cubicBezTo>
                  <a:lnTo>
                    <a:pt x="136130" y="505467"/>
                  </a:lnTo>
                  <a:cubicBezTo>
                    <a:pt x="100026" y="505467"/>
                    <a:pt x="65401" y="491124"/>
                    <a:pt x="39872" y="465595"/>
                  </a:cubicBezTo>
                  <a:cubicBezTo>
                    <a:pt x="14342" y="440066"/>
                    <a:pt x="0" y="405440"/>
                    <a:pt x="0" y="369336"/>
                  </a:cubicBezTo>
                  <a:lnTo>
                    <a:pt x="0" y="136130"/>
                  </a:lnTo>
                  <a:cubicBezTo>
                    <a:pt x="0" y="100026"/>
                    <a:pt x="14342" y="65401"/>
                    <a:pt x="39872" y="39872"/>
                  </a:cubicBezTo>
                  <a:cubicBezTo>
                    <a:pt x="65401" y="14342"/>
                    <a:pt x="100026" y="0"/>
                    <a:pt x="136130" y="0"/>
                  </a:cubicBezTo>
                  <a:close/>
                </a:path>
              </a:pathLst>
            </a:custGeom>
            <a:solidFill>
              <a:srgbClr val="000000">
                <a:alpha val="0"/>
              </a:srgbClr>
            </a:solidFill>
            <a:ln w="19050" cap="rnd">
              <a:solidFill>
                <a:srgbClr val="000000"/>
              </a:solidFill>
              <a:prstDash val="solid"/>
              <a:round/>
            </a:ln>
          </p:spPr>
        </p:sp>
        <p:sp>
          <p:nvSpPr>
            <p:cNvPr name="TextBox 11" id="11"/>
            <p:cNvSpPr txBox="true"/>
            <p:nvPr/>
          </p:nvSpPr>
          <p:spPr>
            <a:xfrm>
              <a:off x="0" y="19050"/>
              <a:ext cx="748924" cy="486417"/>
            </a:xfrm>
            <a:prstGeom prst="rect">
              <a:avLst/>
            </a:prstGeom>
          </p:spPr>
          <p:txBody>
            <a:bodyPr anchor="ctr" rtlCol="false" tIns="50800" lIns="50800" bIns="50800" rIns="50800"/>
            <a:lstStyle/>
            <a:p>
              <a:pPr algn="ctr">
                <a:lnSpc>
                  <a:spcPts val="2749"/>
                </a:lnSpc>
              </a:pPr>
            </a:p>
          </p:txBody>
        </p:sp>
      </p:grpSp>
      <p:sp>
        <p:nvSpPr>
          <p:cNvPr name="Freeform 12" id="12"/>
          <p:cNvSpPr/>
          <p:nvPr/>
        </p:nvSpPr>
        <p:spPr>
          <a:xfrm flipH="false" flipV="false" rot="-5400000">
            <a:off x="12767154" y="-329762"/>
            <a:ext cx="5191085" cy="5850608"/>
          </a:xfrm>
          <a:custGeom>
            <a:avLst/>
            <a:gdLst/>
            <a:ahLst/>
            <a:cxnLst/>
            <a:rect r="r" b="b" t="t" l="l"/>
            <a:pathLst>
              <a:path h="5850608" w="5191085">
                <a:moveTo>
                  <a:pt x="0" y="0"/>
                </a:moveTo>
                <a:lnTo>
                  <a:pt x="5191084" y="0"/>
                </a:lnTo>
                <a:lnTo>
                  <a:pt x="5191084" y="5850608"/>
                </a:lnTo>
                <a:lnTo>
                  <a:pt x="0" y="5850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7853091" y="2738927"/>
            <a:ext cx="3277729" cy="1886408"/>
            <a:chOff x="0" y="0"/>
            <a:chExt cx="863270" cy="496832"/>
          </a:xfrm>
        </p:grpSpPr>
        <p:sp>
          <p:nvSpPr>
            <p:cNvPr name="Freeform 14" id="14"/>
            <p:cNvSpPr/>
            <p:nvPr/>
          </p:nvSpPr>
          <p:spPr>
            <a:xfrm flipH="false" flipV="false" rot="0">
              <a:off x="0" y="0"/>
              <a:ext cx="863270" cy="496832"/>
            </a:xfrm>
            <a:custGeom>
              <a:avLst/>
              <a:gdLst/>
              <a:ahLst/>
              <a:cxnLst/>
              <a:rect r="r" b="b" t="t" l="l"/>
              <a:pathLst>
                <a:path h="496832" w="863270">
                  <a:moveTo>
                    <a:pt x="118099" y="0"/>
                  </a:moveTo>
                  <a:lnTo>
                    <a:pt x="745171" y="0"/>
                  </a:lnTo>
                  <a:cubicBezTo>
                    <a:pt x="776493" y="0"/>
                    <a:pt x="806532" y="12443"/>
                    <a:pt x="828680" y="34590"/>
                  </a:cubicBezTo>
                  <a:cubicBezTo>
                    <a:pt x="850828" y="56738"/>
                    <a:pt x="863270" y="86777"/>
                    <a:pt x="863270" y="118099"/>
                  </a:cubicBezTo>
                  <a:lnTo>
                    <a:pt x="863270" y="378733"/>
                  </a:lnTo>
                  <a:cubicBezTo>
                    <a:pt x="863270" y="410055"/>
                    <a:pt x="850828" y="440093"/>
                    <a:pt x="828680" y="462241"/>
                  </a:cubicBezTo>
                  <a:cubicBezTo>
                    <a:pt x="806532" y="484389"/>
                    <a:pt x="776493" y="496832"/>
                    <a:pt x="745171" y="496832"/>
                  </a:cubicBezTo>
                  <a:lnTo>
                    <a:pt x="118099" y="496832"/>
                  </a:lnTo>
                  <a:cubicBezTo>
                    <a:pt x="86777" y="496832"/>
                    <a:pt x="56738" y="484389"/>
                    <a:pt x="34590" y="462241"/>
                  </a:cubicBezTo>
                  <a:cubicBezTo>
                    <a:pt x="12443" y="440093"/>
                    <a:pt x="0" y="410055"/>
                    <a:pt x="0" y="378733"/>
                  </a:cubicBezTo>
                  <a:lnTo>
                    <a:pt x="0" y="118099"/>
                  </a:lnTo>
                  <a:cubicBezTo>
                    <a:pt x="0" y="86777"/>
                    <a:pt x="12443" y="56738"/>
                    <a:pt x="34590" y="34590"/>
                  </a:cubicBezTo>
                  <a:cubicBezTo>
                    <a:pt x="56738" y="12443"/>
                    <a:pt x="86777" y="0"/>
                    <a:pt x="118099" y="0"/>
                  </a:cubicBezTo>
                  <a:close/>
                </a:path>
              </a:pathLst>
            </a:custGeom>
            <a:solidFill>
              <a:srgbClr val="000000">
                <a:alpha val="0"/>
              </a:srgbClr>
            </a:solidFill>
            <a:ln w="19050" cap="rnd">
              <a:solidFill>
                <a:srgbClr val="000000"/>
              </a:solidFill>
              <a:prstDash val="solid"/>
              <a:round/>
            </a:ln>
          </p:spPr>
        </p:sp>
        <p:sp>
          <p:nvSpPr>
            <p:cNvPr name="TextBox 15" id="15"/>
            <p:cNvSpPr txBox="true"/>
            <p:nvPr/>
          </p:nvSpPr>
          <p:spPr>
            <a:xfrm>
              <a:off x="0" y="19050"/>
              <a:ext cx="863270" cy="477782"/>
            </a:xfrm>
            <a:prstGeom prst="rect">
              <a:avLst/>
            </a:prstGeom>
          </p:spPr>
          <p:txBody>
            <a:bodyPr anchor="ctr" rtlCol="false" tIns="50800" lIns="50800" bIns="50800" rIns="50800"/>
            <a:lstStyle/>
            <a:p>
              <a:pPr algn="ctr">
                <a:lnSpc>
                  <a:spcPts val="2749"/>
                </a:lnSpc>
              </a:pPr>
            </a:p>
          </p:txBody>
        </p:sp>
      </p:grpSp>
      <p:grpSp>
        <p:nvGrpSpPr>
          <p:cNvPr name="Group 16" id="16"/>
          <p:cNvGrpSpPr/>
          <p:nvPr/>
        </p:nvGrpSpPr>
        <p:grpSpPr>
          <a:xfrm rot="0">
            <a:off x="11549920" y="6471706"/>
            <a:ext cx="2923079" cy="1919194"/>
            <a:chOff x="0" y="0"/>
            <a:chExt cx="769864" cy="505467"/>
          </a:xfrm>
        </p:grpSpPr>
        <p:sp>
          <p:nvSpPr>
            <p:cNvPr name="Freeform 17" id="17"/>
            <p:cNvSpPr/>
            <p:nvPr/>
          </p:nvSpPr>
          <p:spPr>
            <a:xfrm flipH="false" flipV="false" rot="0">
              <a:off x="0" y="0"/>
              <a:ext cx="769864" cy="505467"/>
            </a:xfrm>
            <a:custGeom>
              <a:avLst/>
              <a:gdLst/>
              <a:ahLst/>
              <a:cxnLst/>
              <a:rect r="r" b="b" t="t" l="l"/>
              <a:pathLst>
                <a:path h="505467" w="769864">
                  <a:moveTo>
                    <a:pt x="132428" y="0"/>
                  </a:moveTo>
                  <a:lnTo>
                    <a:pt x="637437" y="0"/>
                  </a:lnTo>
                  <a:cubicBezTo>
                    <a:pt x="672559" y="0"/>
                    <a:pt x="706242" y="13952"/>
                    <a:pt x="731077" y="38787"/>
                  </a:cubicBezTo>
                  <a:cubicBezTo>
                    <a:pt x="755912" y="63622"/>
                    <a:pt x="769864" y="97306"/>
                    <a:pt x="769864" y="132428"/>
                  </a:cubicBezTo>
                  <a:lnTo>
                    <a:pt x="769864" y="373039"/>
                  </a:lnTo>
                  <a:cubicBezTo>
                    <a:pt x="769864" y="446177"/>
                    <a:pt x="710575" y="505467"/>
                    <a:pt x="637437" y="505467"/>
                  </a:cubicBezTo>
                  <a:lnTo>
                    <a:pt x="132428" y="505467"/>
                  </a:lnTo>
                  <a:cubicBezTo>
                    <a:pt x="59290" y="505467"/>
                    <a:pt x="0" y="446177"/>
                    <a:pt x="0" y="373039"/>
                  </a:cubicBezTo>
                  <a:lnTo>
                    <a:pt x="0" y="132428"/>
                  </a:lnTo>
                  <a:cubicBezTo>
                    <a:pt x="0" y="59290"/>
                    <a:pt x="59290" y="0"/>
                    <a:pt x="132428" y="0"/>
                  </a:cubicBezTo>
                  <a:close/>
                </a:path>
              </a:pathLst>
            </a:custGeom>
            <a:solidFill>
              <a:srgbClr val="000000">
                <a:alpha val="0"/>
              </a:srgbClr>
            </a:solidFill>
            <a:ln w="19050" cap="rnd">
              <a:solidFill>
                <a:srgbClr val="000000"/>
              </a:solidFill>
              <a:prstDash val="solid"/>
              <a:round/>
            </a:ln>
          </p:spPr>
        </p:sp>
        <p:sp>
          <p:nvSpPr>
            <p:cNvPr name="TextBox 18" id="18"/>
            <p:cNvSpPr txBox="true"/>
            <p:nvPr/>
          </p:nvSpPr>
          <p:spPr>
            <a:xfrm>
              <a:off x="0" y="19050"/>
              <a:ext cx="769864" cy="486417"/>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19" id="19"/>
          <p:cNvGrpSpPr/>
          <p:nvPr/>
        </p:nvGrpSpPr>
        <p:grpSpPr>
          <a:xfrm rot="0">
            <a:off x="1018510" y="2738927"/>
            <a:ext cx="2869250" cy="1886408"/>
            <a:chOff x="0" y="0"/>
            <a:chExt cx="755687" cy="496832"/>
          </a:xfrm>
        </p:grpSpPr>
        <p:sp>
          <p:nvSpPr>
            <p:cNvPr name="Freeform 20" id="20"/>
            <p:cNvSpPr/>
            <p:nvPr/>
          </p:nvSpPr>
          <p:spPr>
            <a:xfrm flipH="false" flipV="false" rot="0">
              <a:off x="0" y="0"/>
              <a:ext cx="755687" cy="496832"/>
            </a:xfrm>
            <a:custGeom>
              <a:avLst/>
              <a:gdLst/>
              <a:ahLst/>
              <a:cxnLst/>
              <a:rect r="r" b="b" t="t" l="l"/>
              <a:pathLst>
                <a:path h="496832" w="755687">
                  <a:moveTo>
                    <a:pt x="134912" y="0"/>
                  </a:moveTo>
                  <a:lnTo>
                    <a:pt x="620775" y="0"/>
                  </a:lnTo>
                  <a:cubicBezTo>
                    <a:pt x="695285" y="0"/>
                    <a:pt x="755687" y="60402"/>
                    <a:pt x="755687" y="134912"/>
                  </a:cubicBezTo>
                  <a:lnTo>
                    <a:pt x="755687" y="361920"/>
                  </a:lnTo>
                  <a:cubicBezTo>
                    <a:pt x="755687" y="397701"/>
                    <a:pt x="741473" y="432016"/>
                    <a:pt x="716173" y="457317"/>
                  </a:cubicBezTo>
                  <a:cubicBezTo>
                    <a:pt x="690872" y="482618"/>
                    <a:pt x="656556" y="496832"/>
                    <a:pt x="620775" y="496832"/>
                  </a:cubicBezTo>
                  <a:lnTo>
                    <a:pt x="134912" y="496832"/>
                  </a:lnTo>
                  <a:cubicBezTo>
                    <a:pt x="60402" y="496832"/>
                    <a:pt x="0" y="436430"/>
                    <a:pt x="0" y="361920"/>
                  </a:cubicBezTo>
                  <a:lnTo>
                    <a:pt x="0" y="134912"/>
                  </a:lnTo>
                  <a:cubicBezTo>
                    <a:pt x="0" y="60402"/>
                    <a:pt x="60402" y="0"/>
                    <a:pt x="134912" y="0"/>
                  </a:cubicBezTo>
                  <a:close/>
                </a:path>
              </a:pathLst>
            </a:custGeom>
            <a:solidFill>
              <a:srgbClr val="000000">
                <a:alpha val="0"/>
              </a:srgbClr>
            </a:solidFill>
            <a:ln w="19050" cap="rnd">
              <a:solidFill>
                <a:srgbClr val="000000"/>
              </a:solidFill>
              <a:prstDash val="solid"/>
              <a:round/>
            </a:ln>
          </p:spPr>
        </p:sp>
        <p:sp>
          <p:nvSpPr>
            <p:cNvPr name="TextBox 21" id="21"/>
            <p:cNvSpPr txBox="true"/>
            <p:nvPr/>
          </p:nvSpPr>
          <p:spPr>
            <a:xfrm>
              <a:off x="0" y="19050"/>
              <a:ext cx="755687" cy="477782"/>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22" id="22"/>
          <p:cNvGrpSpPr/>
          <p:nvPr/>
        </p:nvGrpSpPr>
        <p:grpSpPr>
          <a:xfrm rot="0">
            <a:off x="950749" y="6410285"/>
            <a:ext cx="3004772" cy="1980615"/>
            <a:chOff x="0" y="0"/>
            <a:chExt cx="791380" cy="521643"/>
          </a:xfrm>
        </p:grpSpPr>
        <p:sp>
          <p:nvSpPr>
            <p:cNvPr name="Freeform 23" id="23"/>
            <p:cNvSpPr/>
            <p:nvPr/>
          </p:nvSpPr>
          <p:spPr>
            <a:xfrm flipH="false" flipV="false" rot="0">
              <a:off x="0" y="0"/>
              <a:ext cx="791380" cy="521643"/>
            </a:xfrm>
            <a:custGeom>
              <a:avLst/>
              <a:gdLst/>
              <a:ahLst/>
              <a:cxnLst/>
              <a:rect r="r" b="b" t="t" l="l"/>
              <a:pathLst>
                <a:path h="521643" w="791380">
                  <a:moveTo>
                    <a:pt x="128827" y="0"/>
                  </a:moveTo>
                  <a:lnTo>
                    <a:pt x="662553" y="0"/>
                  </a:lnTo>
                  <a:cubicBezTo>
                    <a:pt x="696720" y="0"/>
                    <a:pt x="729488" y="13573"/>
                    <a:pt x="753648" y="37733"/>
                  </a:cubicBezTo>
                  <a:cubicBezTo>
                    <a:pt x="777807" y="61892"/>
                    <a:pt x="791380" y="94660"/>
                    <a:pt x="791380" y="128827"/>
                  </a:cubicBezTo>
                  <a:lnTo>
                    <a:pt x="791380" y="392816"/>
                  </a:lnTo>
                  <a:cubicBezTo>
                    <a:pt x="791380" y="426983"/>
                    <a:pt x="777807" y="459751"/>
                    <a:pt x="753648" y="483911"/>
                  </a:cubicBezTo>
                  <a:cubicBezTo>
                    <a:pt x="729488" y="508071"/>
                    <a:pt x="696720" y="521643"/>
                    <a:pt x="662553" y="521643"/>
                  </a:cubicBezTo>
                  <a:lnTo>
                    <a:pt x="128827" y="521643"/>
                  </a:lnTo>
                  <a:cubicBezTo>
                    <a:pt x="94660" y="521643"/>
                    <a:pt x="61892" y="508071"/>
                    <a:pt x="37733" y="483911"/>
                  </a:cubicBezTo>
                  <a:cubicBezTo>
                    <a:pt x="13573" y="459751"/>
                    <a:pt x="0" y="426983"/>
                    <a:pt x="0" y="392816"/>
                  </a:cubicBezTo>
                  <a:lnTo>
                    <a:pt x="0" y="128827"/>
                  </a:lnTo>
                  <a:cubicBezTo>
                    <a:pt x="0" y="94660"/>
                    <a:pt x="13573" y="61892"/>
                    <a:pt x="37733" y="37733"/>
                  </a:cubicBezTo>
                  <a:cubicBezTo>
                    <a:pt x="61892" y="13573"/>
                    <a:pt x="94660" y="0"/>
                    <a:pt x="128827" y="0"/>
                  </a:cubicBezTo>
                  <a:close/>
                </a:path>
              </a:pathLst>
            </a:custGeom>
            <a:solidFill>
              <a:srgbClr val="BBE5E1"/>
            </a:solidFill>
            <a:ln cap="rnd">
              <a:noFill/>
              <a:prstDash val="solid"/>
              <a:round/>
            </a:ln>
          </p:spPr>
        </p:sp>
        <p:sp>
          <p:nvSpPr>
            <p:cNvPr name="TextBox 24" id="24"/>
            <p:cNvSpPr txBox="true"/>
            <p:nvPr/>
          </p:nvSpPr>
          <p:spPr>
            <a:xfrm>
              <a:off x="0" y="19050"/>
              <a:ext cx="791380" cy="502593"/>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Freeform 25" id="25"/>
          <p:cNvSpPr/>
          <p:nvPr/>
        </p:nvSpPr>
        <p:spPr>
          <a:xfrm flipH="false" flipV="false" rot="0">
            <a:off x="12868673" y="-8954960"/>
            <a:ext cx="7820002" cy="9983660"/>
          </a:xfrm>
          <a:custGeom>
            <a:avLst/>
            <a:gdLst/>
            <a:ahLst/>
            <a:cxnLst/>
            <a:rect r="r" b="b" t="t" l="l"/>
            <a:pathLst>
              <a:path h="9983660" w="7820002">
                <a:moveTo>
                  <a:pt x="0" y="0"/>
                </a:moveTo>
                <a:lnTo>
                  <a:pt x="7820003" y="0"/>
                </a:lnTo>
                <a:lnTo>
                  <a:pt x="7820003"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26" id="26"/>
          <p:cNvSpPr/>
          <p:nvPr/>
        </p:nvSpPr>
        <p:spPr>
          <a:xfrm flipH="false" flipV="true" rot="-5400000">
            <a:off x="15600141" y="-1373025"/>
            <a:ext cx="1803811" cy="4610378"/>
          </a:xfrm>
          <a:custGeom>
            <a:avLst/>
            <a:gdLst/>
            <a:ahLst/>
            <a:cxnLst/>
            <a:rect r="r" b="b" t="t" l="l"/>
            <a:pathLst>
              <a:path h="4610378" w="1803811">
                <a:moveTo>
                  <a:pt x="0" y="4610378"/>
                </a:moveTo>
                <a:lnTo>
                  <a:pt x="1803810" y="4610378"/>
                </a:lnTo>
                <a:lnTo>
                  <a:pt x="1803810" y="0"/>
                </a:lnTo>
                <a:lnTo>
                  <a:pt x="0" y="0"/>
                </a:lnTo>
                <a:lnTo>
                  <a:pt x="0" y="4610378"/>
                </a:lnTo>
                <a:close/>
              </a:path>
            </a:pathLst>
          </a:custGeom>
          <a:blipFill>
            <a:blip r:embed="rId6"/>
            <a:stretch>
              <a:fillRect l="0" t="0" r="0" b="0"/>
            </a:stretch>
          </a:blipFill>
        </p:spPr>
      </p:sp>
      <p:sp>
        <p:nvSpPr>
          <p:cNvPr name="Freeform 27" id="27"/>
          <p:cNvSpPr/>
          <p:nvPr/>
        </p:nvSpPr>
        <p:spPr>
          <a:xfrm flipH="false" flipV="false" rot="-10800000">
            <a:off x="15974381" y="0"/>
            <a:ext cx="2313619" cy="1834069"/>
          </a:xfrm>
          <a:custGeom>
            <a:avLst/>
            <a:gdLst/>
            <a:ahLst/>
            <a:cxnLst/>
            <a:rect r="r" b="b" t="t" l="l"/>
            <a:pathLst>
              <a:path h="1834069" w="2313619">
                <a:moveTo>
                  <a:pt x="0" y="0"/>
                </a:moveTo>
                <a:lnTo>
                  <a:pt x="2313619" y="0"/>
                </a:lnTo>
                <a:lnTo>
                  <a:pt x="2313619" y="1834069"/>
                </a:lnTo>
                <a:lnTo>
                  <a:pt x="0" y="18340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938701" y="1076325"/>
            <a:ext cx="8309629" cy="866712"/>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Table of Content</a:t>
            </a:r>
          </a:p>
        </p:txBody>
      </p:sp>
      <p:sp>
        <p:nvSpPr>
          <p:cNvPr name="TextBox 29" id="29"/>
          <p:cNvSpPr txBox="true"/>
          <p:nvPr/>
        </p:nvSpPr>
        <p:spPr>
          <a:xfrm rot="0">
            <a:off x="1223902" y="2878702"/>
            <a:ext cx="1029883" cy="569749"/>
          </a:xfrm>
          <a:prstGeom prst="rect">
            <a:avLst/>
          </a:prstGeom>
        </p:spPr>
        <p:txBody>
          <a:bodyPr anchor="t" rtlCol="false" tIns="0" lIns="0" bIns="0" rIns="0">
            <a:spAutoFit/>
          </a:bodyPr>
          <a:lstStyle/>
          <a:p>
            <a:pPr algn="l">
              <a:lnSpc>
                <a:spcPts val="4318"/>
              </a:lnSpc>
            </a:pPr>
            <a:r>
              <a:rPr lang="en-US" sz="3926" b="true">
                <a:solidFill>
                  <a:srgbClr val="010440"/>
                </a:solidFill>
                <a:latin typeface="Bricolage Grotesque Bold"/>
                <a:ea typeface="Bricolage Grotesque Bold"/>
                <a:cs typeface="Bricolage Grotesque Bold"/>
                <a:sym typeface="Bricolage Grotesque Bold"/>
              </a:rPr>
              <a:t>01</a:t>
            </a:r>
          </a:p>
        </p:txBody>
      </p:sp>
      <p:sp>
        <p:nvSpPr>
          <p:cNvPr name="TextBox 30" id="30"/>
          <p:cNvSpPr txBox="true"/>
          <p:nvPr/>
        </p:nvSpPr>
        <p:spPr>
          <a:xfrm rot="0">
            <a:off x="1150363" y="6635110"/>
            <a:ext cx="933216" cy="501155"/>
          </a:xfrm>
          <a:prstGeom prst="rect">
            <a:avLst/>
          </a:prstGeom>
        </p:spPr>
        <p:txBody>
          <a:bodyPr anchor="t" rtlCol="false" tIns="0" lIns="0" bIns="0" rIns="0">
            <a:spAutoFit/>
          </a:bodyPr>
          <a:lstStyle/>
          <a:p>
            <a:pPr algn="l">
              <a:lnSpc>
                <a:spcPts val="3823"/>
              </a:lnSpc>
            </a:pPr>
            <a:r>
              <a:rPr lang="en-US" sz="3475" b="true">
                <a:solidFill>
                  <a:srgbClr val="010440"/>
                </a:solidFill>
                <a:latin typeface="Bricolage Grotesque Bold"/>
                <a:ea typeface="Bricolage Grotesque Bold"/>
                <a:cs typeface="Bricolage Grotesque Bold"/>
                <a:sym typeface="Bricolage Grotesque Bold"/>
              </a:rPr>
              <a:t>06</a:t>
            </a:r>
          </a:p>
        </p:txBody>
      </p:sp>
      <p:sp>
        <p:nvSpPr>
          <p:cNvPr name="TextBox 31" id="31"/>
          <p:cNvSpPr txBox="true"/>
          <p:nvPr/>
        </p:nvSpPr>
        <p:spPr>
          <a:xfrm rot="0">
            <a:off x="4551204" y="2938295"/>
            <a:ext cx="1065451" cy="576216"/>
          </a:xfrm>
          <a:prstGeom prst="rect">
            <a:avLst/>
          </a:prstGeom>
        </p:spPr>
        <p:txBody>
          <a:bodyPr anchor="t" rtlCol="false" tIns="0" lIns="0" bIns="0" rIns="0">
            <a:spAutoFit/>
          </a:bodyPr>
          <a:lstStyle/>
          <a:p>
            <a:pPr algn="l">
              <a:lnSpc>
                <a:spcPts val="4365"/>
              </a:lnSpc>
            </a:pPr>
            <a:r>
              <a:rPr lang="en-US" sz="3968" b="true">
                <a:solidFill>
                  <a:srgbClr val="010440"/>
                </a:solidFill>
                <a:latin typeface="Bricolage Grotesque Bold"/>
                <a:ea typeface="Bricolage Grotesque Bold"/>
                <a:cs typeface="Bricolage Grotesque Bold"/>
                <a:sym typeface="Bricolage Grotesque Bold"/>
              </a:rPr>
              <a:t>02</a:t>
            </a:r>
          </a:p>
        </p:txBody>
      </p:sp>
      <p:sp>
        <p:nvSpPr>
          <p:cNvPr name="TextBox 32" id="32"/>
          <p:cNvSpPr txBox="true"/>
          <p:nvPr/>
        </p:nvSpPr>
        <p:spPr>
          <a:xfrm rot="0">
            <a:off x="15139749" y="2938295"/>
            <a:ext cx="949074" cy="510156"/>
          </a:xfrm>
          <a:prstGeom prst="rect">
            <a:avLst/>
          </a:prstGeom>
        </p:spPr>
        <p:txBody>
          <a:bodyPr anchor="t" rtlCol="false" tIns="0" lIns="0" bIns="0" rIns="0">
            <a:spAutoFit/>
          </a:bodyPr>
          <a:lstStyle/>
          <a:p>
            <a:pPr algn="l">
              <a:lnSpc>
                <a:spcPts val="3888"/>
              </a:lnSpc>
            </a:pPr>
            <a:r>
              <a:rPr lang="en-US" sz="3534" b="true">
                <a:solidFill>
                  <a:srgbClr val="010440"/>
                </a:solidFill>
                <a:latin typeface="Bricolage Grotesque Bold"/>
                <a:ea typeface="Bricolage Grotesque Bold"/>
                <a:cs typeface="Bricolage Grotesque Bold"/>
                <a:sym typeface="Bricolage Grotesque Bold"/>
              </a:rPr>
              <a:t>05</a:t>
            </a:r>
          </a:p>
        </p:txBody>
      </p:sp>
      <p:sp>
        <p:nvSpPr>
          <p:cNvPr name="TextBox 33" id="33"/>
          <p:cNvSpPr txBox="true"/>
          <p:nvPr/>
        </p:nvSpPr>
        <p:spPr>
          <a:xfrm rot="0">
            <a:off x="1346878" y="3622106"/>
            <a:ext cx="1773331"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Abstract</a:t>
            </a:r>
          </a:p>
        </p:txBody>
      </p:sp>
      <p:sp>
        <p:nvSpPr>
          <p:cNvPr name="TextBox 34" id="34"/>
          <p:cNvSpPr txBox="true"/>
          <p:nvPr/>
        </p:nvSpPr>
        <p:spPr>
          <a:xfrm rot="0">
            <a:off x="4551204" y="3550414"/>
            <a:ext cx="2475528" cy="9144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Problem Statement</a:t>
            </a:r>
          </a:p>
        </p:txBody>
      </p:sp>
      <p:sp>
        <p:nvSpPr>
          <p:cNvPr name="TextBox 35" id="35"/>
          <p:cNvSpPr txBox="true"/>
          <p:nvPr/>
        </p:nvSpPr>
        <p:spPr>
          <a:xfrm rot="0">
            <a:off x="15165786" y="3550414"/>
            <a:ext cx="4192701"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Methodology</a:t>
            </a:r>
          </a:p>
        </p:txBody>
      </p:sp>
      <p:sp>
        <p:nvSpPr>
          <p:cNvPr name="TextBox 36" id="36"/>
          <p:cNvSpPr txBox="true"/>
          <p:nvPr/>
        </p:nvSpPr>
        <p:spPr>
          <a:xfrm rot="0">
            <a:off x="8132841" y="2938295"/>
            <a:ext cx="1065451" cy="576216"/>
          </a:xfrm>
          <a:prstGeom prst="rect">
            <a:avLst/>
          </a:prstGeom>
        </p:spPr>
        <p:txBody>
          <a:bodyPr anchor="t" rtlCol="false" tIns="0" lIns="0" bIns="0" rIns="0">
            <a:spAutoFit/>
          </a:bodyPr>
          <a:lstStyle/>
          <a:p>
            <a:pPr algn="l">
              <a:lnSpc>
                <a:spcPts val="4365"/>
              </a:lnSpc>
            </a:pPr>
            <a:r>
              <a:rPr lang="en-US" sz="3968" b="true">
                <a:solidFill>
                  <a:srgbClr val="010440"/>
                </a:solidFill>
                <a:latin typeface="Bricolage Grotesque Bold"/>
                <a:ea typeface="Bricolage Grotesque Bold"/>
                <a:cs typeface="Bricolage Grotesque Bold"/>
                <a:sym typeface="Bricolage Grotesque Bold"/>
              </a:rPr>
              <a:t>03</a:t>
            </a:r>
          </a:p>
        </p:txBody>
      </p:sp>
      <p:sp>
        <p:nvSpPr>
          <p:cNvPr name="TextBox 37" id="37"/>
          <p:cNvSpPr txBox="true"/>
          <p:nvPr/>
        </p:nvSpPr>
        <p:spPr>
          <a:xfrm rot="0">
            <a:off x="4661232" y="6660035"/>
            <a:ext cx="845394" cy="451303"/>
          </a:xfrm>
          <a:prstGeom prst="rect">
            <a:avLst/>
          </a:prstGeom>
        </p:spPr>
        <p:txBody>
          <a:bodyPr anchor="t" rtlCol="false" tIns="0" lIns="0" bIns="0" rIns="0">
            <a:spAutoFit/>
          </a:bodyPr>
          <a:lstStyle/>
          <a:p>
            <a:pPr algn="l">
              <a:lnSpc>
                <a:spcPts val="3463"/>
              </a:lnSpc>
            </a:pPr>
            <a:r>
              <a:rPr lang="en-US" sz="3148" b="true">
                <a:solidFill>
                  <a:srgbClr val="010440"/>
                </a:solidFill>
                <a:latin typeface="Bricolage Grotesque Bold"/>
                <a:ea typeface="Bricolage Grotesque Bold"/>
                <a:cs typeface="Bricolage Grotesque Bold"/>
                <a:sym typeface="Bricolage Grotesque Bold"/>
              </a:rPr>
              <a:t>07</a:t>
            </a:r>
          </a:p>
        </p:txBody>
      </p:sp>
      <p:sp>
        <p:nvSpPr>
          <p:cNvPr name="TextBox 38" id="38"/>
          <p:cNvSpPr txBox="true"/>
          <p:nvPr/>
        </p:nvSpPr>
        <p:spPr>
          <a:xfrm rot="0">
            <a:off x="11881737" y="7255660"/>
            <a:ext cx="3774050"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Future Scope</a:t>
            </a:r>
          </a:p>
        </p:txBody>
      </p:sp>
      <p:sp>
        <p:nvSpPr>
          <p:cNvPr name="TextBox 39" id="39"/>
          <p:cNvSpPr txBox="true"/>
          <p:nvPr/>
        </p:nvSpPr>
        <p:spPr>
          <a:xfrm rot="0">
            <a:off x="8041826" y="3622106"/>
            <a:ext cx="2153794"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Objectives</a:t>
            </a:r>
          </a:p>
        </p:txBody>
      </p:sp>
      <p:grpSp>
        <p:nvGrpSpPr>
          <p:cNvPr name="Group 40" id="40"/>
          <p:cNvGrpSpPr/>
          <p:nvPr/>
        </p:nvGrpSpPr>
        <p:grpSpPr>
          <a:xfrm rot="0">
            <a:off x="11549920" y="2713296"/>
            <a:ext cx="2923079" cy="1912039"/>
            <a:chOff x="0" y="0"/>
            <a:chExt cx="769864" cy="503582"/>
          </a:xfrm>
        </p:grpSpPr>
        <p:sp>
          <p:nvSpPr>
            <p:cNvPr name="Freeform 41" id="41"/>
            <p:cNvSpPr/>
            <p:nvPr/>
          </p:nvSpPr>
          <p:spPr>
            <a:xfrm flipH="false" flipV="false" rot="0">
              <a:off x="0" y="0"/>
              <a:ext cx="769864" cy="503582"/>
            </a:xfrm>
            <a:custGeom>
              <a:avLst/>
              <a:gdLst/>
              <a:ahLst/>
              <a:cxnLst/>
              <a:rect r="r" b="b" t="t" l="l"/>
              <a:pathLst>
                <a:path h="503582" w="769864">
                  <a:moveTo>
                    <a:pt x="132428" y="0"/>
                  </a:moveTo>
                  <a:lnTo>
                    <a:pt x="637437" y="0"/>
                  </a:lnTo>
                  <a:cubicBezTo>
                    <a:pt x="672559" y="0"/>
                    <a:pt x="706242" y="13952"/>
                    <a:pt x="731077" y="38787"/>
                  </a:cubicBezTo>
                  <a:cubicBezTo>
                    <a:pt x="755912" y="63622"/>
                    <a:pt x="769864" y="97306"/>
                    <a:pt x="769864" y="132428"/>
                  </a:cubicBezTo>
                  <a:lnTo>
                    <a:pt x="769864" y="371155"/>
                  </a:lnTo>
                  <a:cubicBezTo>
                    <a:pt x="769864" y="406277"/>
                    <a:pt x="755912" y="439960"/>
                    <a:pt x="731077" y="464795"/>
                  </a:cubicBezTo>
                  <a:cubicBezTo>
                    <a:pt x="706242" y="489630"/>
                    <a:pt x="672559" y="503582"/>
                    <a:pt x="637437" y="503582"/>
                  </a:cubicBezTo>
                  <a:lnTo>
                    <a:pt x="132428" y="503582"/>
                  </a:lnTo>
                  <a:cubicBezTo>
                    <a:pt x="59290" y="503582"/>
                    <a:pt x="0" y="444293"/>
                    <a:pt x="0" y="371155"/>
                  </a:cubicBezTo>
                  <a:lnTo>
                    <a:pt x="0" y="132428"/>
                  </a:lnTo>
                  <a:cubicBezTo>
                    <a:pt x="0" y="59290"/>
                    <a:pt x="59290" y="0"/>
                    <a:pt x="132428" y="0"/>
                  </a:cubicBezTo>
                  <a:close/>
                </a:path>
              </a:pathLst>
            </a:custGeom>
            <a:solidFill>
              <a:srgbClr val="BBE5E1"/>
            </a:solidFill>
            <a:ln cap="rnd">
              <a:noFill/>
              <a:prstDash val="solid"/>
              <a:round/>
            </a:ln>
          </p:spPr>
        </p:sp>
        <p:sp>
          <p:nvSpPr>
            <p:cNvPr name="TextBox 42" id="42"/>
            <p:cNvSpPr txBox="true"/>
            <p:nvPr/>
          </p:nvSpPr>
          <p:spPr>
            <a:xfrm>
              <a:off x="0" y="19050"/>
              <a:ext cx="769864" cy="484532"/>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TextBox 43" id="43"/>
          <p:cNvSpPr txBox="true"/>
          <p:nvPr/>
        </p:nvSpPr>
        <p:spPr>
          <a:xfrm rot="0">
            <a:off x="11839681" y="3631215"/>
            <a:ext cx="2237362"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Requirements</a:t>
            </a:r>
          </a:p>
        </p:txBody>
      </p:sp>
      <p:grpSp>
        <p:nvGrpSpPr>
          <p:cNvPr name="Group 44" id="44"/>
          <p:cNvGrpSpPr/>
          <p:nvPr/>
        </p:nvGrpSpPr>
        <p:grpSpPr>
          <a:xfrm rot="0">
            <a:off x="14949249" y="2738927"/>
            <a:ext cx="2840764" cy="1912039"/>
            <a:chOff x="0" y="0"/>
            <a:chExt cx="748185" cy="503582"/>
          </a:xfrm>
        </p:grpSpPr>
        <p:sp>
          <p:nvSpPr>
            <p:cNvPr name="Freeform 45" id="45"/>
            <p:cNvSpPr/>
            <p:nvPr/>
          </p:nvSpPr>
          <p:spPr>
            <a:xfrm flipH="false" flipV="false" rot="0">
              <a:off x="0" y="0"/>
              <a:ext cx="748185" cy="503582"/>
            </a:xfrm>
            <a:custGeom>
              <a:avLst/>
              <a:gdLst/>
              <a:ahLst/>
              <a:cxnLst/>
              <a:rect r="r" b="b" t="t" l="l"/>
              <a:pathLst>
                <a:path h="503582" w="748185">
                  <a:moveTo>
                    <a:pt x="136265" y="0"/>
                  </a:moveTo>
                  <a:lnTo>
                    <a:pt x="611920" y="0"/>
                  </a:lnTo>
                  <a:cubicBezTo>
                    <a:pt x="687177" y="0"/>
                    <a:pt x="748185" y="61008"/>
                    <a:pt x="748185" y="136265"/>
                  </a:cubicBezTo>
                  <a:lnTo>
                    <a:pt x="748185" y="367318"/>
                  </a:lnTo>
                  <a:cubicBezTo>
                    <a:pt x="748185" y="442575"/>
                    <a:pt x="687177" y="503582"/>
                    <a:pt x="611920" y="503582"/>
                  </a:cubicBezTo>
                  <a:lnTo>
                    <a:pt x="136265" y="503582"/>
                  </a:lnTo>
                  <a:cubicBezTo>
                    <a:pt x="61008" y="503582"/>
                    <a:pt x="0" y="442575"/>
                    <a:pt x="0" y="367318"/>
                  </a:cubicBezTo>
                  <a:lnTo>
                    <a:pt x="0" y="136265"/>
                  </a:lnTo>
                  <a:cubicBezTo>
                    <a:pt x="0" y="61008"/>
                    <a:pt x="61008" y="0"/>
                    <a:pt x="136265" y="0"/>
                  </a:cubicBezTo>
                  <a:close/>
                </a:path>
              </a:pathLst>
            </a:custGeom>
            <a:solidFill>
              <a:srgbClr val="000000">
                <a:alpha val="0"/>
              </a:srgbClr>
            </a:solidFill>
            <a:ln w="19050" cap="rnd">
              <a:solidFill>
                <a:srgbClr val="000000"/>
              </a:solidFill>
              <a:prstDash val="solid"/>
              <a:round/>
            </a:ln>
          </p:spPr>
        </p:sp>
        <p:sp>
          <p:nvSpPr>
            <p:cNvPr name="TextBox 46" id="46"/>
            <p:cNvSpPr txBox="true"/>
            <p:nvPr/>
          </p:nvSpPr>
          <p:spPr>
            <a:xfrm>
              <a:off x="0" y="19050"/>
              <a:ext cx="748185" cy="484532"/>
            </a:xfrm>
            <a:prstGeom prst="rect">
              <a:avLst/>
            </a:prstGeom>
          </p:spPr>
          <p:txBody>
            <a:bodyPr anchor="ctr" rtlCol="false" tIns="50800" lIns="50800" bIns="50800" rIns="50800"/>
            <a:lstStyle/>
            <a:p>
              <a:pPr algn="ctr">
                <a:lnSpc>
                  <a:spcPts val="2749"/>
                </a:lnSpc>
              </a:pPr>
            </a:p>
          </p:txBody>
        </p:sp>
      </p:grpSp>
      <p:grpSp>
        <p:nvGrpSpPr>
          <p:cNvPr name="Group 47" id="47"/>
          <p:cNvGrpSpPr/>
          <p:nvPr/>
        </p:nvGrpSpPr>
        <p:grpSpPr>
          <a:xfrm rot="0">
            <a:off x="7930849" y="6466497"/>
            <a:ext cx="3122214" cy="1924402"/>
            <a:chOff x="0" y="0"/>
            <a:chExt cx="822311" cy="506838"/>
          </a:xfrm>
        </p:grpSpPr>
        <p:sp>
          <p:nvSpPr>
            <p:cNvPr name="Freeform 48" id="48"/>
            <p:cNvSpPr/>
            <p:nvPr/>
          </p:nvSpPr>
          <p:spPr>
            <a:xfrm flipH="false" flipV="false" rot="0">
              <a:off x="0" y="0"/>
              <a:ext cx="822311" cy="506838"/>
            </a:xfrm>
            <a:custGeom>
              <a:avLst/>
              <a:gdLst/>
              <a:ahLst/>
              <a:cxnLst/>
              <a:rect r="r" b="b" t="t" l="l"/>
              <a:pathLst>
                <a:path h="506838" w="822311">
                  <a:moveTo>
                    <a:pt x="123981" y="0"/>
                  </a:moveTo>
                  <a:lnTo>
                    <a:pt x="698330" y="0"/>
                  </a:lnTo>
                  <a:cubicBezTo>
                    <a:pt x="766803" y="0"/>
                    <a:pt x="822311" y="55508"/>
                    <a:pt x="822311" y="123981"/>
                  </a:cubicBezTo>
                  <a:lnTo>
                    <a:pt x="822311" y="382857"/>
                  </a:lnTo>
                  <a:cubicBezTo>
                    <a:pt x="822311" y="451330"/>
                    <a:pt x="766803" y="506838"/>
                    <a:pt x="698330" y="506838"/>
                  </a:cubicBezTo>
                  <a:lnTo>
                    <a:pt x="123981" y="506838"/>
                  </a:lnTo>
                  <a:cubicBezTo>
                    <a:pt x="55508" y="506838"/>
                    <a:pt x="0" y="451330"/>
                    <a:pt x="0" y="382857"/>
                  </a:cubicBezTo>
                  <a:lnTo>
                    <a:pt x="0" y="123981"/>
                  </a:lnTo>
                  <a:cubicBezTo>
                    <a:pt x="0" y="55508"/>
                    <a:pt x="55508" y="0"/>
                    <a:pt x="123981" y="0"/>
                  </a:cubicBezTo>
                  <a:close/>
                </a:path>
              </a:pathLst>
            </a:custGeom>
            <a:solidFill>
              <a:srgbClr val="BBE5E1"/>
            </a:solidFill>
            <a:ln cap="rnd">
              <a:noFill/>
              <a:prstDash val="solid"/>
              <a:round/>
            </a:ln>
          </p:spPr>
        </p:sp>
        <p:sp>
          <p:nvSpPr>
            <p:cNvPr name="TextBox 49" id="49"/>
            <p:cNvSpPr txBox="true"/>
            <p:nvPr/>
          </p:nvSpPr>
          <p:spPr>
            <a:xfrm>
              <a:off x="0" y="19050"/>
              <a:ext cx="822311" cy="487788"/>
            </a:xfrm>
            <a:prstGeom prst="rect">
              <a:avLst/>
            </a:prstGeom>
          </p:spPr>
          <p:txBody>
            <a:bodyPr anchor="ctr" rtlCol="false" tIns="50800" lIns="50800" bIns="50800" rIns="50800"/>
            <a:lstStyle/>
            <a:p>
              <a:pPr algn="ctr" marL="0" indent="0" lvl="0">
                <a:lnSpc>
                  <a:spcPts val="2749"/>
                </a:lnSpc>
                <a:spcBef>
                  <a:spcPct val="0"/>
                </a:spcBef>
              </a:pPr>
            </a:p>
          </p:txBody>
        </p:sp>
      </p:grpSp>
      <p:grpSp>
        <p:nvGrpSpPr>
          <p:cNvPr name="Group 50" id="50"/>
          <p:cNvGrpSpPr/>
          <p:nvPr/>
        </p:nvGrpSpPr>
        <p:grpSpPr>
          <a:xfrm rot="0">
            <a:off x="15081664" y="6410285"/>
            <a:ext cx="2909976" cy="1980615"/>
            <a:chOff x="0" y="0"/>
            <a:chExt cx="766414" cy="521643"/>
          </a:xfrm>
        </p:grpSpPr>
        <p:sp>
          <p:nvSpPr>
            <p:cNvPr name="Freeform 51" id="51"/>
            <p:cNvSpPr/>
            <p:nvPr/>
          </p:nvSpPr>
          <p:spPr>
            <a:xfrm flipH="false" flipV="false" rot="0">
              <a:off x="0" y="0"/>
              <a:ext cx="766414" cy="521643"/>
            </a:xfrm>
            <a:custGeom>
              <a:avLst/>
              <a:gdLst/>
              <a:ahLst/>
              <a:cxnLst/>
              <a:rect r="r" b="b" t="t" l="l"/>
              <a:pathLst>
                <a:path h="521643" w="766414">
                  <a:moveTo>
                    <a:pt x="133024" y="0"/>
                  </a:moveTo>
                  <a:lnTo>
                    <a:pt x="633390" y="0"/>
                  </a:lnTo>
                  <a:cubicBezTo>
                    <a:pt x="668670" y="0"/>
                    <a:pt x="702505" y="14015"/>
                    <a:pt x="727452" y="38962"/>
                  </a:cubicBezTo>
                  <a:cubicBezTo>
                    <a:pt x="752399" y="63909"/>
                    <a:pt x="766414" y="97744"/>
                    <a:pt x="766414" y="133024"/>
                  </a:cubicBezTo>
                  <a:lnTo>
                    <a:pt x="766414" y="388620"/>
                  </a:lnTo>
                  <a:cubicBezTo>
                    <a:pt x="766414" y="423900"/>
                    <a:pt x="752399" y="457735"/>
                    <a:pt x="727452" y="482682"/>
                  </a:cubicBezTo>
                  <a:cubicBezTo>
                    <a:pt x="702505" y="507628"/>
                    <a:pt x="668670" y="521643"/>
                    <a:pt x="633390" y="521643"/>
                  </a:cubicBezTo>
                  <a:lnTo>
                    <a:pt x="133024" y="521643"/>
                  </a:lnTo>
                  <a:cubicBezTo>
                    <a:pt x="97744" y="521643"/>
                    <a:pt x="63909" y="507628"/>
                    <a:pt x="38962" y="482682"/>
                  </a:cubicBezTo>
                  <a:cubicBezTo>
                    <a:pt x="14015" y="457735"/>
                    <a:pt x="0" y="423900"/>
                    <a:pt x="0" y="388620"/>
                  </a:cubicBezTo>
                  <a:lnTo>
                    <a:pt x="0" y="133024"/>
                  </a:lnTo>
                  <a:cubicBezTo>
                    <a:pt x="0" y="97744"/>
                    <a:pt x="14015" y="63909"/>
                    <a:pt x="38962" y="38962"/>
                  </a:cubicBezTo>
                  <a:cubicBezTo>
                    <a:pt x="63909" y="14015"/>
                    <a:pt x="97744" y="0"/>
                    <a:pt x="133024" y="0"/>
                  </a:cubicBezTo>
                  <a:close/>
                </a:path>
              </a:pathLst>
            </a:custGeom>
            <a:solidFill>
              <a:srgbClr val="BBE5E1"/>
            </a:solidFill>
            <a:ln cap="rnd">
              <a:noFill/>
              <a:prstDash val="solid"/>
              <a:round/>
            </a:ln>
          </p:spPr>
        </p:sp>
        <p:sp>
          <p:nvSpPr>
            <p:cNvPr name="TextBox 52" id="52"/>
            <p:cNvSpPr txBox="true"/>
            <p:nvPr/>
          </p:nvSpPr>
          <p:spPr>
            <a:xfrm>
              <a:off x="0" y="19050"/>
              <a:ext cx="766414" cy="502593"/>
            </a:xfrm>
            <a:prstGeom prst="rect">
              <a:avLst/>
            </a:prstGeom>
          </p:spPr>
          <p:txBody>
            <a:bodyPr anchor="ctr" rtlCol="false" tIns="50800" lIns="50800" bIns="50800" rIns="50800"/>
            <a:lstStyle/>
            <a:p>
              <a:pPr algn="ctr" marL="0" indent="0" lvl="0">
                <a:lnSpc>
                  <a:spcPts val="2749"/>
                </a:lnSpc>
                <a:spcBef>
                  <a:spcPct val="0"/>
                </a:spcBef>
              </a:pPr>
            </a:p>
          </p:txBody>
        </p:sp>
      </p:grpSp>
      <p:sp>
        <p:nvSpPr>
          <p:cNvPr name="TextBox 53" id="53"/>
          <p:cNvSpPr txBox="true"/>
          <p:nvPr/>
        </p:nvSpPr>
        <p:spPr>
          <a:xfrm rot="0">
            <a:off x="11797570" y="3081179"/>
            <a:ext cx="1071103" cy="569900"/>
          </a:xfrm>
          <a:prstGeom prst="rect">
            <a:avLst/>
          </a:prstGeom>
        </p:spPr>
        <p:txBody>
          <a:bodyPr anchor="t" rtlCol="false" tIns="0" lIns="0" bIns="0" rIns="0">
            <a:spAutoFit/>
          </a:bodyPr>
          <a:lstStyle/>
          <a:p>
            <a:pPr algn="l">
              <a:lnSpc>
                <a:spcPts val="4388"/>
              </a:lnSpc>
            </a:pPr>
            <a:r>
              <a:rPr lang="en-US" sz="3989" b="true">
                <a:solidFill>
                  <a:srgbClr val="010440"/>
                </a:solidFill>
                <a:latin typeface="Bricolage Grotesque Bold"/>
                <a:ea typeface="Bricolage Grotesque Bold"/>
                <a:cs typeface="Bricolage Grotesque Bold"/>
                <a:sym typeface="Bricolage Grotesque Bold"/>
              </a:rPr>
              <a:t>04</a:t>
            </a:r>
          </a:p>
        </p:txBody>
      </p:sp>
      <p:sp>
        <p:nvSpPr>
          <p:cNvPr name="TextBox 54" id="54"/>
          <p:cNvSpPr txBox="true"/>
          <p:nvPr/>
        </p:nvSpPr>
        <p:spPr>
          <a:xfrm rot="0">
            <a:off x="8201544" y="6625585"/>
            <a:ext cx="518588" cy="455993"/>
          </a:xfrm>
          <a:prstGeom prst="rect">
            <a:avLst/>
          </a:prstGeom>
        </p:spPr>
        <p:txBody>
          <a:bodyPr anchor="t" rtlCol="false" tIns="0" lIns="0" bIns="0" rIns="0">
            <a:spAutoFit/>
          </a:bodyPr>
          <a:lstStyle/>
          <a:p>
            <a:pPr algn="l">
              <a:lnSpc>
                <a:spcPts val="3428"/>
              </a:lnSpc>
            </a:pPr>
            <a:r>
              <a:rPr lang="en-US" sz="3117" b="true">
                <a:solidFill>
                  <a:srgbClr val="010440"/>
                </a:solidFill>
                <a:latin typeface="Bricolage Grotesque Bold"/>
                <a:ea typeface="Bricolage Grotesque Bold"/>
                <a:cs typeface="Bricolage Grotesque Bold"/>
                <a:sym typeface="Bricolage Grotesque Bold"/>
              </a:rPr>
              <a:t>08</a:t>
            </a:r>
          </a:p>
        </p:txBody>
      </p:sp>
      <p:sp>
        <p:nvSpPr>
          <p:cNvPr name="TextBox 55" id="55"/>
          <p:cNvSpPr txBox="true"/>
          <p:nvPr/>
        </p:nvSpPr>
        <p:spPr>
          <a:xfrm rot="0">
            <a:off x="11839681" y="6650510"/>
            <a:ext cx="836875" cy="455993"/>
          </a:xfrm>
          <a:prstGeom prst="rect">
            <a:avLst/>
          </a:prstGeom>
        </p:spPr>
        <p:txBody>
          <a:bodyPr anchor="t" rtlCol="false" tIns="0" lIns="0" bIns="0" rIns="0">
            <a:spAutoFit/>
          </a:bodyPr>
          <a:lstStyle/>
          <a:p>
            <a:pPr algn="l">
              <a:lnSpc>
                <a:spcPts val="3428"/>
              </a:lnSpc>
            </a:pPr>
            <a:r>
              <a:rPr lang="en-US" sz="3117" b="true">
                <a:solidFill>
                  <a:srgbClr val="010440"/>
                </a:solidFill>
                <a:latin typeface="Bricolage Grotesque Bold"/>
                <a:ea typeface="Bricolage Grotesque Bold"/>
                <a:cs typeface="Bricolage Grotesque Bold"/>
                <a:sym typeface="Bricolage Grotesque Bold"/>
              </a:rPr>
              <a:t>09</a:t>
            </a:r>
          </a:p>
        </p:txBody>
      </p:sp>
      <p:sp>
        <p:nvSpPr>
          <p:cNvPr name="TextBox 56" id="56"/>
          <p:cNvSpPr txBox="true"/>
          <p:nvPr/>
        </p:nvSpPr>
        <p:spPr>
          <a:xfrm rot="0">
            <a:off x="15305706" y="6660035"/>
            <a:ext cx="845394" cy="451303"/>
          </a:xfrm>
          <a:prstGeom prst="rect">
            <a:avLst/>
          </a:prstGeom>
        </p:spPr>
        <p:txBody>
          <a:bodyPr anchor="t" rtlCol="false" tIns="0" lIns="0" bIns="0" rIns="0">
            <a:spAutoFit/>
          </a:bodyPr>
          <a:lstStyle/>
          <a:p>
            <a:pPr algn="l">
              <a:lnSpc>
                <a:spcPts val="3463"/>
              </a:lnSpc>
            </a:pPr>
            <a:r>
              <a:rPr lang="en-US" sz="3148" b="true">
                <a:solidFill>
                  <a:srgbClr val="010440"/>
                </a:solidFill>
                <a:latin typeface="Bricolage Grotesque Bold"/>
                <a:ea typeface="Bricolage Grotesque Bold"/>
                <a:cs typeface="Bricolage Grotesque Bold"/>
                <a:sym typeface="Bricolage Grotesque Bold"/>
              </a:rPr>
              <a:t>10</a:t>
            </a:r>
          </a:p>
        </p:txBody>
      </p:sp>
      <p:sp>
        <p:nvSpPr>
          <p:cNvPr name="TextBox 57" id="57"/>
          <p:cNvSpPr txBox="true"/>
          <p:nvPr/>
        </p:nvSpPr>
        <p:spPr>
          <a:xfrm rot="0">
            <a:off x="1223902" y="7274710"/>
            <a:ext cx="2233319" cy="9144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Components/Connections </a:t>
            </a:r>
          </a:p>
        </p:txBody>
      </p:sp>
      <p:sp>
        <p:nvSpPr>
          <p:cNvPr name="TextBox 58" id="58"/>
          <p:cNvSpPr txBox="true"/>
          <p:nvPr/>
        </p:nvSpPr>
        <p:spPr>
          <a:xfrm rot="0">
            <a:off x="4721958" y="7274710"/>
            <a:ext cx="2233319"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Output </a:t>
            </a:r>
          </a:p>
        </p:txBody>
      </p:sp>
      <p:sp>
        <p:nvSpPr>
          <p:cNvPr name="TextBox 59" id="59"/>
          <p:cNvSpPr txBox="true"/>
          <p:nvPr/>
        </p:nvSpPr>
        <p:spPr>
          <a:xfrm rot="0">
            <a:off x="8201544" y="7255660"/>
            <a:ext cx="2623611"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Result Analysis </a:t>
            </a:r>
          </a:p>
        </p:txBody>
      </p:sp>
      <p:sp>
        <p:nvSpPr>
          <p:cNvPr name="TextBox 60" id="60"/>
          <p:cNvSpPr txBox="true"/>
          <p:nvPr/>
        </p:nvSpPr>
        <p:spPr>
          <a:xfrm rot="0">
            <a:off x="15305706" y="7255660"/>
            <a:ext cx="3774050" cy="495300"/>
          </a:xfrm>
          <a:prstGeom prst="rect">
            <a:avLst/>
          </a:prstGeom>
        </p:spPr>
        <p:txBody>
          <a:bodyPr anchor="t" rtlCol="false" tIns="0" lIns="0" bIns="0" rIns="0">
            <a:spAutoFit/>
          </a:bodyPr>
          <a:lstStyle/>
          <a:p>
            <a:pPr algn="l">
              <a:lnSpc>
                <a:spcPts val="3300"/>
              </a:lnSpc>
            </a:pPr>
            <a:r>
              <a:rPr lang="en-US" sz="3000">
                <a:solidFill>
                  <a:srgbClr val="010440"/>
                </a:solidFill>
                <a:latin typeface="Times New Roman"/>
                <a:ea typeface="Times New Roman"/>
                <a:cs typeface="Times New Roman"/>
                <a:sym typeface="Times New Roman"/>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867084" y="4044894"/>
            <a:ext cx="18497310" cy="12254468"/>
          </a:xfrm>
          <a:custGeom>
            <a:avLst/>
            <a:gdLst/>
            <a:ahLst/>
            <a:cxnLst/>
            <a:rect r="r" b="b" t="t" l="l"/>
            <a:pathLst>
              <a:path h="12254468" w="18497310">
                <a:moveTo>
                  <a:pt x="0" y="0"/>
                </a:moveTo>
                <a:lnTo>
                  <a:pt x="18497310" y="0"/>
                </a:lnTo>
                <a:lnTo>
                  <a:pt x="18497310" y="12254467"/>
                </a:lnTo>
                <a:lnTo>
                  <a:pt x="0" y="122544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757265" y="1028700"/>
            <a:ext cx="7502035" cy="8229600"/>
            <a:chOff x="0" y="0"/>
            <a:chExt cx="1975845" cy="2167467"/>
          </a:xfrm>
        </p:grpSpPr>
        <p:sp>
          <p:nvSpPr>
            <p:cNvPr name="Freeform 4" id="4"/>
            <p:cNvSpPr/>
            <p:nvPr/>
          </p:nvSpPr>
          <p:spPr>
            <a:xfrm flipH="false" flipV="false" rot="0">
              <a:off x="0" y="0"/>
              <a:ext cx="1975845" cy="2167467"/>
            </a:xfrm>
            <a:custGeom>
              <a:avLst/>
              <a:gdLst/>
              <a:ahLst/>
              <a:cxnLst/>
              <a:rect r="r" b="b" t="t" l="l"/>
              <a:pathLst>
                <a:path h="2167467" w="1975845">
                  <a:moveTo>
                    <a:pt x="51599" y="0"/>
                  </a:moveTo>
                  <a:lnTo>
                    <a:pt x="1924246" y="0"/>
                  </a:lnTo>
                  <a:cubicBezTo>
                    <a:pt x="1952743" y="0"/>
                    <a:pt x="1975845" y="23102"/>
                    <a:pt x="1975845" y="51599"/>
                  </a:cubicBezTo>
                  <a:lnTo>
                    <a:pt x="1975845" y="2115868"/>
                  </a:lnTo>
                  <a:cubicBezTo>
                    <a:pt x="1975845" y="2129553"/>
                    <a:pt x="1970408" y="2142677"/>
                    <a:pt x="1960732" y="2152354"/>
                  </a:cubicBezTo>
                  <a:cubicBezTo>
                    <a:pt x="1951055" y="2162030"/>
                    <a:pt x="1937931" y="2167467"/>
                    <a:pt x="1924246" y="2167467"/>
                  </a:cubicBezTo>
                  <a:lnTo>
                    <a:pt x="51599" y="2167467"/>
                  </a:lnTo>
                  <a:cubicBezTo>
                    <a:pt x="37914" y="2167467"/>
                    <a:pt x="24790" y="2162030"/>
                    <a:pt x="15113" y="2152354"/>
                  </a:cubicBezTo>
                  <a:cubicBezTo>
                    <a:pt x="5436" y="2142677"/>
                    <a:pt x="0" y="2129553"/>
                    <a:pt x="0" y="2115868"/>
                  </a:cubicBezTo>
                  <a:lnTo>
                    <a:pt x="0" y="51599"/>
                  </a:lnTo>
                  <a:cubicBezTo>
                    <a:pt x="0" y="37914"/>
                    <a:pt x="5436" y="24790"/>
                    <a:pt x="15113" y="15113"/>
                  </a:cubicBezTo>
                  <a:cubicBezTo>
                    <a:pt x="24790" y="5436"/>
                    <a:pt x="37914" y="0"/>
                    <a:pt x="51599" y="0"/>
                  </a:cubicBezTo>
                  <a:close/>
                </a:path>
              </a:pathLst>
            </a:custGeom>
            <a:solidFill>
              <a:srgbClr val="000000">
                <a:alpha val="0"/>
              </a:srgbClr>
            </a:solidFill>
            <a:ln w="19050" cap="rnd">
              <a:solidFill>
                <a:srgbClr val="000000"/>
              </a:solidFill>
              <a:prstDash val="solid"/>
              <a:round/>
            </a:ln>
          </p:spPr>
        </p:sp>
        <p:sp>
          <p:nvSpPr>
            <p:cNvPr name="TextBox 5" id="5"/>
            <p:cNvSpPr txBox="true"/>
            <p:nvPr/>
          </p:nvSpPr>
          <p:spPr>
            <a:xfrm>
              <a:off x="0" y="19050"/>
              <a:ext cx="1975845" cy="2148417"/>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0" y="8282512"/>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7" id="7"/>
          <p:cNvSpPr/>
          <p:nvPr/>
        </p:nvSpPr>
        <p:spPr>
          <a:xfrm flipH="false" flipV="false" rot="0">
            <a:off x="0" y="7389849"/>
            <a:ext cx="5538513" cy="4187367"/>
          </a:xfrm>
          <a:custGeom>
            <a:avLst/>
            <a:gdLst/>
            <a:ahLst/>
            <a:cxnLst/>
            <a:rect r="r" b="b" t="t" l="l"/>
            <a:pathLst>
              <a:path h="4187367" w="5538513">
                <a:moveTo>
                  <a:pt x="0" y="0"/>
                </a:moveTo>
                <a:lnTo>
                  <a:pt x="5538513" y="0"/>
                </a:lnTo>
                <a:lnTo>
                  <a:pt x="5538513" y="4187366"/>
                </a:lnTo>
                <a:lnTo>
                  <a:pt x="0" y="4187366"/>
                </a:lnTo>
                <a:lnTo>
                  <a:pt x="0" y="0"/>
                </a:lnTo>
                <a:close/>
              </a:path>
            </a:pathLst>
          </a:custGeom>
          <a:blipFill>
            <a:blip r:embed="rId6"/>
            <a:stretch>
              <a:fillRect l="0" t="-32267" r="0" b="0"/>
            </a:stretch>
          </a:blipFill>
        </p:spPr>
      </p:sp>
      <p:sp>
        <p:nvSpPr>
          <p:cNvPr name="Freeform 8" id="8"/>
          <p:cNvSpPr/>
          <p:nvPr/>
        </p:nvSpPr>
        <p:spPr>
          <a:xfrm flipH="true" flipV="false" rot="-280364">
            <a:off x="-4348962" y="-4790293"/>
            <a:ext cx="13625918" cy="12347811"/>
          </a:xfrm>
          <a:custGeom>
            <a:avLst/>
            <a:gdLst/>
            <a:ahLst/>
            <a:cxnLst/>
            <a:rect r="r" b="b" t="t" l="l"/>
            <a:pathLst>
              <a:path h="12347811" w="13625918">
                <a:moveTo>
                  <a:pt x="13625918" y="0"/>
                </a:moveTo>
                <a:lnTo>
                  <a:pt x="0" y="0"/>
                </a:lnTo>
                <a:lnTo>
                  <a:pt x="0" y="12347811"/>
                </a:lnTo>
                <a:lnTo>
                  <a:pt x="13625918" y="12347811"/>
                </a:lnTo>
                <a:lnTo>
                  <a:pt x="1362591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647690" y="9028555"/>
            <a:ext cx="2316629" cy="2287145"/>
          </a:xfrm>
          <a:custGeom>
            <a:avLst/>
            <a:gdLst/>
            <a:ahLst/>
            <a:cxnLst/>
            <a:rect r="r" b="b" t="t" l="l"/>
            <a:pathLst>
              <a:path h="2287145" w="2316629">
                <a:moveTo>
                  <a:pt x="0" y="0"/>
                </a:moveTo>
                <a:lnTo>
                  <a:pt x="2316629" y="0"/>
                </a:lnTo>
                <a:lnTo>
                  <a:pt x="2316629" y="2287145"/>
                </a:lnTo>
                <a:lnTo>
                  <a:pt x="0" y="22871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13230" y="1515462"/>
            <a:ext cx="8421295"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ABSTRACT</a:t>
            </a:r>
          </a:p>
        </p:txBody>
      </p:sp>
      <p:sp>
        <p:nvSpPr>
          <p:cNvPr name="Freeform 11" id="11"/>
          <p:cNvSpPr/>
          <p:nvPr/>
        </p:nvSpPr>
        <p:spPr>
          <a:xfrm flipH="false" flipV="false" rot="0">
            <a:off x="0" y="-8954960"/>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12" id="12"/>
          <p:cNvSpPr/>
          <p:nvPr/>
        </p:nvSpPr>
        <p:spPr>
          <a:xfrm flipH="false" flipV="false" rot="-10800000">
            <a:off x="603443" y="-267741"/>
            <a:ext cx="5765711" cy="1488602"/>
          </a:xfrm>
          <a:custGeom>
            <a:avLst/>
            <a:gdLst/>
            <a:ahLst/>
            <a:cxnLst/>
            <a:rect r="r" b="b" t="t" l="l"/>
            <a:pathLst>
              <a:path h="1488602" w="5765711">
                <a:moveTo>
                  <a:pt x="0" y="0"/>
                </a:moveTo>
                <a:lnTo>
                  <a:pt x="5765711" y="0"/>
                </a:lnTo>
                <a:lnTo>
                  <a:pt x="5765711" y="1488602"/>
                </a:lnTo>
                <a:lnTo>
                  <a:pt x="0" y="14886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2081086">
            <a:off x="2739992" y="-1346151"/>
            <a:ext cx="2875275" cy="2692303"/>
          </a:xfrm>
          <a:custGeom>
            <a:avLst/>
            <a:gdLst/>
            <a:ahLst/>
            <a:cxnLst/>
            <a:rect r="r" b="b" t="t" l="l"/>
            <a:pathLst>
              <a:path h="2692303" w="2875275">
                <a:moveTo>
                  <a:pt x="0" y="0"/>
                </a:moveTo>
                <a:lnTo>
                  <a:pt x="2875275" y="0"/>
                </a:lnTo>
                <a:lnTo>
                  <a:pt x="2875275" y="2692302"/>
                </a:lnTo>
                <a:lnTo>
                  <a:pt x="0" y="26923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893107" y="1939385"/>
            <a:ext cx="8664371" cy="6888175"/>
          </a:xfrm>
          <a:custGeom>
            <a:avLst/>
            <a:gdLst/>
            <a:ahLst/>
            <a:cxnLst/>
            <a:rect r="r" b="b" t="t" l="l"/>
            <a:pathLst>
              <a:path h="6888175" w="8664371">
                <a:moveTo>
                  <a:pt x="0" y="0"/>
                </a:moveTo>
                <a:lnTo>
                  <a:pt x="8664370" y="0"/>
                </a:lnTo>
                <a:lnTo>
                  <a:pt x="8664370" y="6888175"/>
                </a:lnTo>
                <a:lnTo>
                  <a:pt x="0" y="6888175"/>
                </a:lnTo>
                <a:lnTo>
                  <a:pt x="0" y="0"/>
                </a:lnTo>
                <a:close/>
              </a:path>
            </a:pathLst>
          </a:custGeom>
          <a:blipFill>
            <a:blip r:embed="rId15"/>
            <a:stretch>
              <a:fillRect l="0" t="0" r="0" b="0"/>
            </a:stretch>
          </a:blipFill>
        </p:spPr>
      </p:sp>
      <p:sp>
        <p:nvSpPr>
          <p:cNvPr name="TextBox 15" id="15"/>
          <p:cNvSpPr txBox="true"/>
          <p:nvPr/>
        </p:nvSpPr>
        <p:spPr>
          <a:xfrm rot="0">
            <a:off x="1028700" y="2434869"/>
            <a:ext cx="6578173" cy="5680710"/>
          </a:xfrm>
          <a:prstGeom prst="rect">
            <a:avLst/>
          </a:prstGeom>
        </p:spPr>
        <p:txBody>
          <a:bodyPr anchor="t" rtlCol="false" tIns="0" lIns="0" bIns="0" rIns="0">
            <a:spAutoFit/>
          </a:bodyPr>
          <a:lstStyle/>
          <a:p>
            <a:pPr algn="just">
              <a:lnSpc>
                <a:spcPts val="4059"/>
              </a:lnSpc>
            </a:pPr>
            <a:r>
              <a:rPr lang="en-US" sz="2899">
                <a:solidFill>
                  <a:srgbClr val="010440"/>
                </a:solidFill>
                <a:latin typeface="Times New Roman"/>
                <a:ea typeface="Times New Roman"/>
                <a:cs typeface="Times New Roman"/>
                <a:sym typeface="Times New Roman"/>
              </a:rPr>
              <a:t>In an era where psychological well-being is as vital as physical health, the development of real-time mental health monitoring using the Internet of Things (IoT) holds transformative potential. This system integrates intelligent, non-invasive biosensors and data-driven algorithms to continuously assess stress, anxiety, and depression levels, enabling proactive mental health care.</a:t>
            </a:r>
          </a:p>
          <a:p>
            <a:pPr algn="just">
              <a:lnSpc>
                <a:spcPts val="39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E7E1"/>
        </a:solidFill>
      </p:bgPr>
    </p:bg>
    <p:spTree>
      <p:nvGrpSpPr>
        <p:cNvPr id="1" name=""/>
        <p:cNvGrpSpPr/>
        <p:nvPr/>
      </p:nvGrpSpPr>
      <p:grpSpPr>
        <a:xfrm>
          <a:off x="0" y="0"/>
          <a:ext cx="0" cy="0"/>
          <a:chOff x="0" y="0"/>
          <a:chExt cx="0" cy="0"/>
        </a:xfrm>
      </p:grpSpPr>
      <p:sp>
        <p:nvSpPr>
          <p:cNvPr name="Freeform 2" id="2"/>
          <p:cNvSpPr/>
          <p:nvPr/>
        </p:nvSpPr>
        <p:spPr>
          <a:xfrm flipH="true" flipV="false" rot="0">
            <a:off x="1238025" y="-297365"/>
            <a:ext cx="9769067" cy="10881729"/>
          </a:xfrm>
          <a:custGeom>
            <a:avLst/>
            <a:gdLst/>
            <a:ahLst/>
            <a:cxnLst/>
            <a:rect r="r" b="b" t="t" l="l"/>
            <a:pathLst>
              <a:path h="10881729" w="9769067">
                <a:moveTo>
                  <a:pt x="9769067" y="0"/>
                </a:moveTo>
                <a:lnTo>
                  <a:pt x="0" y="0"/>
                </a:lnTo>
                <a:lnTo>
                  <a:pt x="0" y="10881730"/>
                </a:lnTo>
                <a:lnTo>
                  <a:pt x="9769067" y="10881730"/>
                </a:lnTo>
                <a:lnTo>
                  <a:pt x="976906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739050" y="0"/>
            <a:ext cx="11868674" cy="10287000"/>
            <a:chOff x="0" y="0"/>
            <a:chExt cx="3125906" cy="2709333"/>
          </a:xfrm>
        </p:grpSpPr>
        <p:sp>
          <p:nvSpPr>
            <p:cNvPr name="Freeform 4" id="4"/>
            <p:cNvSpPr/>
            <p:nvPr/>
          </p:nvSpPr>
          <p:spPr>
            <a:xfrm flipH="false" flipV="false" rot="0">
              <a:off x="0" y="0"/>
              <a:ext cx="3125906" cy="2709333"/>
            </a:xfrm>
            <a:custGeom>
              <a:avLst/>
              <a:gdLst/>
              <a:ahLst/>
              <a:cxnLst/>
              <a:rect r="r" b="b" t="t" l="l"/>
              <a:pathLst>
                <a:path h="2709333" w="3125906">
                  <a:moveTo>
                    <a:pt x="0" y="0"/>
                  </a:moveTo>
                  <a:lnTo>
                    <a:pt x="3125906" y="0"/>
                  </a:lnTo>
                  <a:lnTo>
                    <a:pt x="3125906" y="2709333"/>
                  </a:lnTo>
                  <a:lnTo>
                    <a:pt x="0" y="2709333"/>
                  </a:lnTo>
                  <a:close/>
                </a:path>
              </a:pathLst>
            </a:custGeom>
            <a:solidFill>
              <a:srgbClr val="F6F6F6"/>
            </a:solidFill>
          </p:spPr>
        </p:sp>
        <p:sp>
          <p:nvSpPr>
            <p:cNvPr name="TextBox 5" id="5"/>
            <p:cNvSpPr txBox="true"/>
            <p:nvPr/>
          </p:nvSpPr>
          <p:spPr>
            <a:xfrm>
              <a:off x="0" y="19050"/>
              <a:ext cx="3125906" cy="2690283"/>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11577834" y="119417"/>
            <a:ext cx="4555048" cy="2832411"/>
          </a:xfrm>
          <a:custGeom>
            <a:avLst/>
            <a:gdLst/>
            <a:ahLst/>
            <a:cxnLst/>
            <a:rect r="r" b="b" t="t" l="l"/>
            <a:pathLst>
              <a:path h="2832411" w="4555048">
                <a:moveTo>
                  <a:pt x="0" y="0"/>
                </a:moveTo>
                <a:lnTo>
                  <a:pt x="4555048" y="0"/>
                </a:lnTo>
                <a:lnTo>
                  <a:pt x="4555048" y="2832411"/>
                </a:lnTo>
                <a:lnTo>
                  <a:pt x="0" y="283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8531986" y="-3124844"/>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Freeform 8" id="8"/>
          <p:cNvSpPr/>
          <p:nvPr/>
        </p:nvSpPr>
        <p:spPr>
          <a:xfrm flipH="false" flipV="false" rot="5400000">
            <a:off x="8445869" y="9880886"/>
            <a:ext cx="7820002" cy="6575093"/>
          </a:xfrm>
          <a:custGeom>
            <a:avLst/>
            <a:gdLst/>
            <a:ahLst/>
            <a:cxnLst/>
            <a:rect r="r" b="b" t="t" l="l"/>
            <a:pathLst>
              <a:path h="6575093" w="7820002">
                <a:moveTo>
                  <a:pt x="0" y="0"/>
                </a:moveTo>
                <a:lnTo>
                  <a:pt x="7820003" y="0"/>
                </a:lnTo>
                <a:lnTo>
                  <a:pt x="7820003" y="6575092"/>
                </a:lnTo>
                <a:lnTo>
                  <a:pt x="0" y="6575092"/>
                </a:lnTo>
                <a:lnTo>
                  <a:pt x="0" y="0"/>
                </a:lnTo>
                <a:close/>
              </a:path>
            </a:pathLst>
          </a:custGeom>
          <a:blipFill>
            <a:blip r:embed="rId6">
              <a:extLst>
                <a:ext uri="{96DAC541-7B7A-43D3-8B79-37D633B846F1}">
                  <asvg:svgBlip xmlns:asvg="http://schemas.microsoft.com/office/drawing/2016/SVG/main" r:embed="rId7"/>
                </a:ext>
              </a:extLst>
            </a:blip>
            <a:stretch>
              <a:fillRect l="0" t="0" r="-27668" b="-51840"/>
            </a:stretch>
          </a:blipFill>
          <a:ln cap="sq">
            <a:noFill/>
            <a:prstDash val="solid"/>
            <a:miter/>
          </a:ln>
        </p:spPr>
      </p:sp>
      <p:sp>
        <p:nvSpPr>
          <p:cNvPr name="Freeform 9" id="9"/>
          <p:cNvSpPr/>
          <p:nvPr/>
        </p:nvSpPr>
        <p:spPr>
          <a:xfrm flipH="false" flipV="false" rot="0">
            <a:off x="15643417" y="1465384"/>
            <a:ext cx="2644583" cy="6759318"/>
          </a:xfrm>
          <a:custGeom>
            <a:avLst/>
            <a:gdLst/>
            <a:ahLst/>
            <a:cxnLst/>
            <a:rect r="r" b="b" t="t" l="l"/>
            <a:pathLst>
              <a:path h="6759318" w="2644583">
                <a:moveTo>
                  <a:pt x="0" y="0"/>
                </a:moveTo>
                <a:lnTo>
                  <a:pt x="2644583" y="0"/>
                </a:lnTo>
                <a:lnTo>
                  <a:pt x="2644583" y="6759318"/>
                </a:lnTo>
                <a:lnTo>
                  <a:pt x="0" y="6759318"/>
                </a:lnTo>
                <a:lnTo>
                  <a:pt x="0" y="0"/>
                </a:lnTo>
                <a:close/>
              </a:path>
            </a:pathLst>
          </a:custGeom>
          <a:blipFill>
            <a:blip r:embed="rId8"/>
            <a:stretch>
              <a:fillRect l="0" t="0" r="0" b="0"/>
            </a:stretch>
          </a:blipFill>
        </p:spPr>
      </p:sp>
      <p:sp>
        <p:nvSpPr>
          <p:cNvPr name="Freeform 10" id="10"/>
          <p:cNvSpPr/>
          <p:nvPr/>
        </p:nvSpPr>
        <p:spPr>
          <a:xfrm flipH="false" flipV="false" rot="-6788899">
            <a:off x="15386220" y="-255012"/>
            <a:ext cx="3158977" cy="3581269"/>
          </a:xfrm>
          <a:custGeom>
            <a:avLst/>
            <a:gdLst/>
            <a:ahLst/>
            <a:cxnLst/>
            <a:rect r="r" b="b" t="t" l="l"/>
            <a:pathLst>
              <a:path h="3581269" w="3158977">
                <a:moveTo>
                  <a:pt x="0" y="0"/>
                </a:moveTo>
                <a:lnTo>
                  <a:pt x="3158977" y="0"/>
                </a:lnTo>
                <a:lnTo>
                  <a:pt x="3158977" y="3581269"/>
                </a:lnTo>
                <a:lnTo>
                  <a:pt x="0" y="3581269"/>
                </a:lnTo>
                <a:lnTo>
                  <a:pt x="0" y="0"/>
                </a:lnTo>
                <a:close/>
              </a:path>
            </a:pathLst>
          </a:custGeom>
          <a:blipFill>
            <a:blip r:embed="rId9"/>
            <a:stretch>
              <a:fillRect l="0" t="0" r="0" b="0"/>
            </a:stretch>
          </a:blipFill>
        </p:spPr>
      </p:sp>
      <p:sp>
        <p:nvSpPr>
          <p:cNvPr name="Freeform 11" id="11"/>
          <p:cNvSpPr/>
          <p:nvPr/>
        </p:nvSpPr>
        <p:spPr>
          <a:xfrm flipH="false" flipV="false" rot="0">
            <a:off x="9473015" y="8798398"/>
            <a:ext cx="5765711" cy="1488602"/>
          </a:xfrm>
          <a:custGeom>
            <a:avLst/>
            <a:gdLst/>
            <a:ahLst/>
            <a:cxnLst/>
            <a:rect r="r" b="b" t="t" l="l"/>
            <a:pathLst>
              <a:path h="1488602" w="5765711">
                <a:moveTo>
                  <a:pt x="0" y="0"/>
                </a:moveTo>
                <a:lnTo>
                  <a:pt x="5765711" y="0"/>
                </a:lnTo>
                <a:lnTo>
                  <a:pt x="5765711" y="1488602"/>
                </a:lnTo>
                <a:lnTo>
                  <a:pt x="0" y="1488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8718913">
            <a:off x="10918233" y="8940849"/>
            <a:ext cx="2875275" cy="2692303"/>
          </a:xfrm>
          <a:custGeom>
            <a:avLst/>
            <a:gdLst/>
            <a:ahLst/>
            <a:cxnLst/>
            <a:rect r="r" b="b" t="t" l="l"/>
            <a:pathLst>
              <a:path h="2692303" w="2875275">
                <a:moveTo>
                  <a:pt x="0" y="0"/>
                </a:moveTo>
                <a:lnTo>
                  <a:pt x="2875275" y="0"/>
                </a:lnTo>
                <a:lnTo>
                  <a:pt x="2875275" y="2692302"/>
                </a:lnTo>
                <a:lnTo>
                  <a:pt x="0" y="2692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3906174" y="1583247"/>
            <a:ext cx="7364870"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Problem Statement</a:t>
            </a:r>
          </a:p>
        </p:txBody>
      </p:sp>
      <p:sp>
        <p:nvSpPr>
          <p:cNvPr name="TextBox 14" id="14"/>
          <p:cNvSpPr txBox="true"/>
          <p:nvPr/>
        </p:nvSpPr>
        <p:spPr>
          <a:xfrm rot="0">
            <a:off x="4328241" y="3060158"/>
            <a:ext cx="11315176" cy="5525135"/>
          </a:xfrm>
          <a:prstGeom prst="rect">
            <a:avLst/>
          </a:prstGeom>
        </p:spPr>
        <p:txBody>
          <a:bodyPr anchor="t" rtlCol="false" tIns="0" lIns="0" bIns="0" rIns="0">
            <a:spAutoFit/>
          </a:bodyPr>
          <a:lstStyle/>
          <a:p>
            <a:pPr algn="just">
              <a:lnSpc>
                <a:spcPts val="3639"/>
              </a:lnSpc>
            </a:pPr>
            <a:r>
              <a:rPr lang="en-US" sz="2599">
                <a:solidFill>
                  <a:srgbClr val="010440"/>
                </a:solidFill>
                <a:latin typeface="Times New Roman"/>
                <a:ea typeface="Times New Roman"/>
                <a:cs typeface="Times New Roman"/>
                <a:sym typeface="Times New Roman"/>
              </a:rPr>
              <a:t>In recent years, there has been a significant rise in stress, anxiety, and depression among students and working professionals, primarily driven by academic, social, and occupational pressures. Traditional mental health assessment methods rely on self-reporting and infrequent clinical visits, often resulting in delayed diagnosis and intervention.</a:t>
            </a:r>
          </a:p>
          <a:p>
            <a:pPr algn="just">
              <a:lnSpc>
                <a:spcPts val="3639"/>
              </a:lnSpc>
            </a:pPr>
          </a:p>
          <a:p>
            <a:pPr algn="just">
              <a:lnSpc>
                <a:spcPts val="3639"/>
              </a:lnSpc>
            </a:pPr>
            <a:r>
              <a:rPr lang="en-US" sz="2599">
                <a:solidFill>
                  <a:srgbClr val="010440"/>
                </a:solidFill>
                <a:latin typeface="Times New Roman"/>
                <a:ea typeface="Times New Roman"/>
                <a:cs typeface="Times New Roman"/>
                <a:sym typeface="Times New Roman"/>
              </a:rPr>
              <a:t>To address this critical issue, there is a pressing need for a continuous, non-invasive, and intelligent system that can monitor physiological and behavioral indicators of mental health. The proposed solution is a IoT-based system integrated with ML that collects real-time biometric data — such as heart rate, temperature, sleep patterns, and galvanic skin response (GSR) — to detect early signs of mental distress.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954926" y="-3214821"/>
            <a:ext cx="8470402" cy="10814014"/>
          </a:xfrm>
          <a:custGeom>
            <a:avLst/>
            <a:gdLst/>
            <a:ahLst/>
            <a:cxnLst/>
            <a:rect r="r" b="b" t="t" l="l"/>
            <a:pathLst>
              <a:path h="10814014" w="8470402">
                <a:moveTo>
                  <a:pt x="0" y="0"/>
                </a:moveTo>
                <a:lnTo>
                  <a:pt x="8470403" y="0"/>
                </a:lnTo>
                <a:lnTo>
                  <a:pt x="8470403" y="10814014"/>
                </a:lnTo>
                <a:lnTo>
                  <a:pt x="0" y="10814014"/>
                </a:lnTo>
                <a:lnTo>
                  <a:pt x="0" y="0"/>
                </a:lnTo>
                <a:close/>
              </a:path>
            </a:pathLst>
          </a:custGeom>
          <a:blipFill>
            <a:blip r:embed="rId2">
              <a:extLst>
                <a:ext uri="{96DAC541-7B7A-43D3-8B79-37D633B846F1}">
                  <asvg:svgBlip xmlns:asvg="http://schemas.microsoft.com/office/drawing/2016/SVG/main" r:embed="rId3"/>
                </a:ext>
              </a:extLst>
            </a:blip>
            <a:stretch>
              <a:fillRect l="0" t="0" r="-27668" b="0"/>
            </a:stretch>
          </a:blipFill>
          <a:ln cap="sq">
            <a:noFill/>
            <a:prstDash val="solid"/>
            <a:miter/>
          </a:ln>
        </p:spPr>
      </p:sp>
      <p:sp>
        <p:nvSpPr>
          <p:cNvPr name="Freeform 3" id="3"/>
          <p:cNvSpPr/>
          <p:nvPr/>
        </p:nvSpPr>
        <p:spPr>
          <a:xfrm flipH="false" flipV="false" rot="5400000">
            <a:off x="18044725" y="-3184061"/>
            <a:ext cx="8248047" cy="10530137"/>
          </a:xfrm>
          <a:custGeom>
            <a:avLst/>
            <a:gdLst/>
            <a:ahLst/>
            <a:cxnLst/>
            <a:rect r="r" b="b" t="t" l="l"/>
            <a:pathLst>
              <a:path h="10530137" w="8248047">
                <a:moveTo>
                  <a:pt x="0" y="0"/>
                </a:moveTo>
                <a:lnTo>
                  <a:pt x="8248047" y="0"/>
                </a:lnTo>
                <a:lnTo>
                  <a:pt x="8248047" y="10530138"/>
                </a:lnTo>
                <a:lnTo>
                  <a:pt x="0" y="10530138"/>
                </a:lnTo>
                <a:lnTo>
                  <a:pt x="0" y="0"/>
                </a:lnTo>
                <a:close/>
              </a:path>
            </a:pathLst>
          </a:custGeom>
          <a:blipFill>
            <a:blip r:embed="rId2">
              <a:extLst>
                <a:ext uri="{96DAC541-7B7A-43D3-8B79-37D633B846F1}">
                  <asvg:svgBlip xmlns:asvg="http://schemas.microsoft.com/office/drawing/2016/SVG/main" r:embed="rId3"/>
                </a:ext>
              </a:extLst>
            </a:blip>
            <a:stretch>
              <a:fillRect l="0" t="0" r="-27668" b="0"/>
            </a:stretch>
          </a:blipFill>
          <a:ln cap="sq">
            <a:noFill/>
            <a:prstDash val="solid"/>
            <a:miter/>
          </a:ln>
        </p:spPr>
      </p:sp>
      <p:sp>
        <p:nvSpPr>
          <p:cNvPr name="Freeform 4" id="4"/>
          <p:cNvSpPr/>
          <p:nvPr/>
        </p:nvSpPr>
        <p:spPr>
          <a:xfrm flipH="false" flipV="false" rot="0">
            <a:off x="2039707" y="4085297"/>
            <a:ext cx="1558498" cy="1501190"/>
          </a:xfrm>
          <a:custGeom>
            <a:avLst/>
            <a:gdLst/>
            <a:ahLst/>
            <a:cxnLst/>
            <a:rect r="r" b="b" t="t" l="l"/>
            <a:pathLst>
              <a:path h="1501190" w="1558498">
                <a:moveTo>
                  <a:pt x="0" y="0"/>
                </a:moveTo>
                <a:lnTo>
                  <a:pt x="1558499" y="0"/>
                </a:lnTo>
                <a:lnTo>
                  <a:pt x="1558499" y="1501190"/>
                </a:lnTo>
                <a:lnTo>
                  <a:pt x="0" y="1501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87993" y="4085297"/>
            <a:ext cx="1558498" cy="1501190"/>
          </a:xfrm>
          <a:custGeom>
            <a:avLst/>
            <a:gdLst/>
            <a:ahLst/>
            <a:cxnLst/>
            <a:rect r="r" b="b" t="t" l="l"/>
            <a:pathLst>
              <a:path h="1501190" w="1558498">
                <a:moveTo>
                  <a:pt x="0" y="0"/>
                </a:moveTo>
                <a:lnTo>
                  <a:pt x="1558499" y="0"/>
                </a:lnTo>
                <a:lnTo>
                  <a:pt x="1558499" y="1501190"/>
                </a:lnTo>
                <a:lnTo>
                  <a:pt x="0" y="1501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39707" y="6567562"/>
            <a:ext cx="1558498" cy="1501190"/>
          </a:xfrm>
          <a:custGeom>
            <a:avLst/>
            <a:gdLst/>
            <a:ahLst/>
            <a:cxnLst/>
            <a:rect r="r" b="b" t="t" l="l"/>
            <a:pathLst>
              <a:path h="1501190" w="1558498">
                <a:moveTo>
                  <a:pt x="0" y="0"/>
                </a:moveTo>
                <a:lnTo>
                  <a:pt x="1558499" y="0"/>
                </a:lnTo>
                <a:lnTo>
                  <a:pt x="1558499" y="1501190"/>
                </a:lnTo>
                <a:lnTo>
                  <a:pt x="0" y="1501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387993" y="6567562"/>
            <a:ext cx="1558498" cy="1501190"/>
          </a:xfrm>
          <a:custGeom>
            <a:avLst/>
            <a:gdLst/>
            <a:ahLst/>
            <a:cxnLst/>
            <a:rect r="r" b="b" t="t" l="l"/>
            <a:pathLst>
              <a:path h="1501190" w="1558498">
                <a:moveTo>
                  <a:pt x="0" y="0"/>
                </a:moveTo>
                <a:lnTo>
                  <a:pt x="1558499" y="0"/>
                </a:lnTo>
                <a:lnTo>
                  <a:pt x="1558499" y="1501190"/>
                </a:lnTo>
                <a:lnTo>
                  <a:pt x="0" y="1501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3516081" y="919351"/>
            <a:ext cx="7044967" cy="4666673"/>
          </a:xfrm>
          <a:custGeom>
            <a:avLst/>
            <a:gdLst/>
            <a:ahLst/>
            <a:cxnLst/>
            <a:rect r="r" b="b" t="t" l="l"/>
            <a:pathLst>
              <a:path h="4666673" w="7044967">
                <a:moveTo>
                  <a:pt x="0" y="0"/>
                </a:moveTo>
                <a:lnTo>
                  <a:pt x="7044967" y="0"/>
                </a:lnTo>
                <a:lnTo>
                  <a:pt x="7044967" y="4666673"/>
                </a:lnTo>
                <a:lnTo>
                  <a:pt x="0" y="4666673"/>
                </a:lnTo>
                <a:lnTo>
                  <a:pt x="0" y="0"/>
                </a:lnTo>
                <a:close/>
              </a:path>
            </a:pathLst>
          </a:custGeom>
          <a:blipFill>
            <a:blip r:embed="rId6"/>
            <a:stretch>
              <a:fillRect l="-6351" t="-11693" r="-76361" b="-2890"/>
            </a:stretch>
          </a:blipFill>
        </p:spPr>
      </p:sp>
      <p:sp>
        <p:nvSpPr>
          <p:cNvPr name="Freeform 9" id="9"/>
          <p:cNvSpPr/>
          <p:nvPr/>
        </p:nvSpPr>
        <p:spPr>
          <a:xfrm flipH="false" flipV="false" rot="-5400000">
            <a:off x="-2076331" y="79993"/>
            <a:ext cx="7073742" cy="4734009"/>
          </a:xfrm>
          <a:custGeom>
            <a:avLst/>
            <a:gdLst/>
            <a:ahLst/>
            <a:cxnLst/>
            <a:rect r="r" b="b" t="t" l="l"/>
            <a:pathLst>
              <a:path h="4734009" w="7073742">
                <a:moveTo>
                  <a:pt x="0" y="0"/>
                </a:moveTo>
                <a:lnTo>
                  <a:pt x="7073742" y="0"/>
                </a:lnTo>
                <a:lnTo>
                  <a:pt x="7073742" y="4734008"/>
                </a:lnTo>
                <a:lnTo>
                  <a:pt x="0" y="4734008"/>
                </a:lnTo>
                <a:lnTo>
                  <a:pt x="0" y="0"/>
                </a:lnTo>
                <a:close/>
              </a:path>
            </a:pathLst>
          </a:custGeom>
          <a:blipFill>
            <a:blip r:embed="rId6"/>
            <a:stretch>
              <a:fillRect l="-83798" t="-12311" r="0" b="-1778"/>
            </a:stretch>
          </a:blipFill>
        </p:spPr>
      </p:sp>
      <p:sp>
        <p:nvSpPr>
          <p:cNvPr name="Freeform 10" id="10"/>
          <p:cNvSpPr/>
          <p:nvPr/>
        </p:nvSpPr>
        <p:spPr>
          <a:xfrm flipH="false" flipV="true" rot="130791">
            <a:off x="-700004" y="8222241"/>
            <a:ext cx="12990186" cy="5810156"/>
          </a:xfrm>
          <a:custGeom>
            <a:avLst/>
            <a:gdLst/>
            <a:ahLst/>
            <a:cxnLst/>
            <a:rect r="r" b="b" t="t" l="l"/>
            <a:pathLst>
              <a:path h="5810156" w="12990186">
                <a:moveTo>
                  <a:pt x="0" y="5810156"/>
                </a:moveTo>
                <a:lnTo>
                  <a:pt x="12990186" y="5810156"/>
                </a:lnTo>
                <a:lnTo>
                  <a:pt x="12990186" y="0"/>
                </a:lnTo>
                <a:lnTo>
                  <a:pt x="0" y="0"/>
                </a:lnTo>
                <a:lnTo>
                  <a:pt x="0" y="581015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true" rot="-72501">
            <a:off x="5742546" y="8222241"/>
            <a:ext cx="12990186" cy="5810156"/>
          </a:xfrm>
          <a:custGeom>
            <a:avLst/>
            <a:gdLst/>
            <a:ahLst/>
            <a:cxnLst/>
            <a:rect r="r" b="b" t="t" l="l"/>
            <a:pathLst>
              <a:path h="5810156" w="12990186">
                <a:moveTo>
                  <a:pt x="12990186" y="5810156"/>
                </a:moveTo>
                <a:lnTo>
                  <a:pt x="0" y="5810156"/>
                </a:lnTo>
                <a:lnTo>
                  <a:pt x="0" y="0"/>
                </a:lnTo>
                <a:lnTo>
                  <a:pt x="12990186" y="0"/>
                </a:lnTo>
                <a:lnTo>
                  <a:pt x="12990186" y="581015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818957" y="1649616"/>
            <a:ext cx="12873478" cy="919935"/>
          </a:xfrm>
          <a:prstGeom prst="rect">
            <a:avLst/>
          </a:prstGeom>
        </p:spPr>
        <p:txBody>
          <a:bodyPr anchor="t" rtlCol="false" tIns="0" lIns="0" bIns="0" rIns="0">
            <a:spAutoFit/>
          </a:bodyPr>
          <a:lstStyle/>
          <a:p>
            <a:pPr algn="ctr">
              <a:lnSpc>
                <a:spcPts val="7052"/>
              </a:lnSpc>
            </a:pPr>
            <a:r>
              <a:rPr lang="en-US" sz="6411" b="true">
                <a:solidFill>
                  <a:srgbClr val="010440"/>
                </a:solidFill>
                <a:latin typeface="Bricolage Grotesque Bold"/>
                <a:ea typeface="Bricolage Grotesque Bold"/>
                <a:cs typeface="Bricolage Grotesque Bold"/>
                <a:sym typeface="Bricolage Grotesque Bold"/>
              </a:rPr>
              <a:t>Objectives</a:t>
            </a:r>
          </a:p>
        </p:txBody>
      </p:sp>
      <p:sp>
        <p:nvSpPr>
          <p:cNvPr name="TextBox 13" id="13"/>
          <p:cNvSpPr txBox="true"/>
          <p:nvPr/>
        </p:nvSpPr>
        <p:spPr>
          <a:xfrm rot="0">
            <a:off x="2308969" y="4572330"/>
            <a:ext cx="1019976" cy="565126"/>
          </a:xfrm>
          <a:prstGeom prst="rect">
            <a:avLst/>
          </a:prstGeom>
        </p:spPr>
        <p:txBody>
          <a:bodyPr anchor="t" rtlCol="false" tIns="0" lIns="0" bIns="0" rIns="0">
            <a:spAutoFit/>
          </a:bodyPr>
          <a:lstStyle/>
          <a:p>
            <a:pPr algn="ctr">
              <a:lnSpc>
                <a:spcPts val="4399"/>
              </a:lnSpc>
            </a:pPr>
            <a:r>
              <a:rPr lang="en-US" b="true" sz="3999">
                <a:solidFill>
                  <a:srgbClr val="010440"/>
                </a:solidFill>
                <a:latin typeface="Bricolage Grotesque Bold"/>
                <a:ea typeface="Bricolage Grotesque Bold"/>
                <a:cs typeface="Bricolage Grotesque Bold"/>
                <a:sym typeface="Bricolage Grotesque Bold"/>
              </a:rPr>
              <a:t>01</a:t>
            </a:r>
          </a:p>
        </p:txBody>
      </p:sp>
      <p:sp>
        <p:nvSpPr>
          <p:cNvPr name="TextBox 14" id="14"/>
          <p:cNvSpPr txBox="true"/>
          <p:nvPr/>
        </p:nvSpPr>
        <p:spPr>
          <a:xfrm rot="0">
            <a:off x="9612399" y="4572330"/>
            <a:ext cx="1109687" cy="565126"/>
          </a:xfrm>
          <a:prstGeom prst="rect">
            <a:avLst/>
          </a:prstGeom>
        </p:spPr>
        <p:txBody>
          <a:bodyPr anchor="t" rtlCol="false" tIns="0" lIns="0" bIns="0" rIns="0">
            <a:spAutoFit/>
          </a:bodyPr>
          <a:lstStyle/>
          <a:p>
            <a:pPr algn="ctr">
              <a:lnSpc>
                <a:spcPts val="4399"/>
              </a:lnSpc>
            </a:pPr>
            <a:r>
              <a:rPr lang="en-US" b="true" sz="3999">
                <a:solidFill>
                  <a:srgbClr val="010440"/>
                </a:solidFill>
                <a:latin typeface="Bricolage Grotesque Bold"/>
                <a:ea typeface="Bricolage Grotesque Bold"/>
                <a:cs typeface="Bricolage Grotesque Bold"/>
                <a:sym typeface="Bricolage Grotesque Bold"/>
              </a:rPr>
              <a:t>02</a:t>
            </a:r>
          </a:p>
        </p:txBody>
      </p:sp>
      <p:sp>
        <p:nvSpPr>
          <p:cNvPr name="TextBox 15" id="15"/>
          <p:cNvSpPr txBox="true"/>
          <p:nvPr/>
        </p:nvSpPr>
        <p:spPr>
          <a:xfrm rot="0">
            <a:off x="2308969" y="7054595"/>
            <a:ext cx="1019976" cy="565126"/>
          </a:xfrm>
          <a:prstGeom prst="rect">
            <a:avLst/>
          </a:prstGeom>
        </p:spPr>
        <p:txBody>
          <a:bodyPr anchor="t" rtlCol="false" tIns="0" lIns="0" bIns="0" rIns="0">
            <a:spAutoFit/>
          </a:bodyPr>
          <a:lstStyle/>
          <a:p>
            <a:pPr algn="ctr">
              <a:lnSpc>
                <a:spcPts val="4399"/>
              </a:lnSpc>
            </a:pPr>
            <a:r>
              <a:rPr lang="en-US" b="true" sz="3999">
                <a:solidFill>
                  <a:srgbClr val="010440"/>
                </a:solidFill>
                <a:latin typeface="Bricolage Grotesque Bold"/>
                <a:ea typeface="Bricolage Grotesque Bold"/>
                <a:cs typeface="Bricolage Grotesque Bold"/>
                <a:sym typeface="Bricolage Grotesque Bold"/>
              </a:rPr>
              <a:t>03</a:t>
            </a:r>
          </a:p>
        </p:txBody>
      </p:sp>
      <p:sp>
        <p:nvSpPr>
          <p:cNvPr name="TextBox 16" id="16"/>
          <p:cNvSpPr txBox="true"/>
          <p:nvPr/>
        </p:nvSpPr>
        <p:spPr>
          <a:xfrm rot="0">
            <a:off x="9612399" y="7054595"/>
            <a:ext cx="1109687" cy="565126"/>
          </a:xfrm>
          <a:prstGeom prst="rect">
            <a:avLst/>
          </a:prstGeom>
        </p:spPr>
        <p:txBody>
          <a:bodyPr anchor="t" rtlCol="false" tIns="0" lIns="0" bIns="0" rIns="0">
            <a:spAutoFit/>
          </a:bodyPr>
          <a:lstStyle/>
          <a:p>
            <a:pPr algn="ctr">
              <a:lnSpc>
                <a:spcPts val="4399"/>
              </a:lnSpc>
            </a:pPr>
            <a:r>
              <a:rPr lang="en-US" b="true" sz="3999">
                <a:solidFill>
                  <a:srgbClr val="010440"/>
                </a:solidFill>
                <a:latin typeface="Bricolage Grotesque Bold"/>
                <a:ea typeface="Bricolage Grotesque Bold"/>
                <a:cs typeface="Bricolage Grotesque Bold"/>
                <a:sym typeface="Bricolage Grotesque Bold"/>
              </a:rPr>
              <a:t>04</a:t>
            </a:r>
          </a:p>
        </p:txBody>
      </p:sp>
      <p:sp>
        <p:nvSpPr>
          <p:cNvPr name="TextBox 17" id="17"/>
          <p:cNvSpPr txBox="true"/>
          <p:nvPr/>
        </p:nvSpPr>
        <p:spPr>
          <a:xfrm rot="0">
            <a:off x="3827544" y="4217376"/>
            <a:ext cx="5331111" cy="1704975"/>
          </a:xfrm>
          <a:prstGeom prst="rect">
            <a:avLst/>
          </a:prstGeom>
        </p:spPr>
        <p:txBody>
          <a:bodyPr anchor="t" rtlCol="false" tIns="0" lIns="0" bIns="0" rIns="0">
            <a:spAutoFit/>
          </a:bodyPr>
          <a:lstStyle/>
          <a:p>
            <a:pPr algn="l">
              <a:lnSpc>
                <a:spcPts val="3499"/>
              </a:lnSpc>
            </a:pPr>
            <a:r>
              <a:rPr lang="en-US" sz="2499">
                <a:solidFill>
                  <a:srgbClr val="010440"/>
                </a:solidFill>
                <a:latin typeface="Times New Roman"/>
                <a:ea typeface="Times New Roman"/>
                <a:cs typeface="Times New Roman"/>
                <a:sym typeface="Times New Roman"/>
              </a:rPr>
              <a:t>To develop a device capable of capturing physiological signals relevant to mental health.</a:t>
            </a:r>
          </a:p>
          <a:p>
            <a:pPr algn="l">
              <a:lnSpc>
                <a:spcPts val="2800"/>
              </a:lnSpc>
            </a:pPr>
          </a:p>
        </p:txBody>
      </p:sp>
      <p:sp>
        <p:nvSpPr>
          <p:cNvPr name="TextBox 18" id="18"/>
          <p:cNvSpPr txBox="true"/>
          <p:nvPr/>
        </p:nvSpPr>
        <p:spPr>
          <a:xfrm rot="0">
            <a:off x="11078307" y="4204645"/>
            <a:ext cx="5825373" cy="2222500"/>
          </a:xfrm>
          <a:prstGeom prst="rect">
            <a:avLst/>
          </a:prstGeom>
        </p:spPr>
        <p:txBody>
          <a:bodyPr anchor="t" rtlCol="false" tIns="0" lIns="0" bIns="0" rIns="0">
            <a:spAutoFit/>
          </a:bodyPr>
          <a:lstStyle/>
          <a:p>
            <a:pPr algn="l">
              <a:lnSpc>
                <a:spcPts val="3499"/>
              </a:lnSpc>
            </a:pPr>
            <a:r>
              <a:rPr lang="en-US" sz="2499">
                <a:solidFill>
                  <a:srgbClr val="010440"/>
                </a:solidFill>
                <a:latin typeface="Times New Roman"/>
                <a:ea typeface="Times New Roman"/>
                <a:cs typeface="Times New Roman"/>
                <a:sym typeface="Times New Roman"/>
              </a:rPr>
              <a:t>To implement ML models for real-time detection of stress and depressive symptoms based on HRV, GSR, and sleep patterns.</a:t>
            </a:r>
          </a:p>
          <a:p>
            <a:pPr algn="just">
              <a:lnSpc>
                <a:spcPts val="3499"/>
              </a:lnSpc>
            </a:pPr>
          </a:p>
        </p:txBody>
      </p:sp>
      <p:sp>
        <p:nvSpPr>
          <p:cNvPr name="TextBox 19" id="19"/>
          <p:cNvSpPr txBox="true"/>
          <p:nvPr/>
        </p:nvSpPr>
        <p:spPr>
          <a:xfrm rot="0">
            <a:off x="3598206" y="6679921"/>
            <a:ext cx="5331111" cy="908050"/>
          </a:xfrm>
          <a:prstGeom prst="rect">
            <a:avLst/>
          </a:prstGeom>
        </p:spPr>
        <p:txBody>
          <a:bodyPr anchor="t" rtlCol="false" tIns="0" lIns="0" bIns="0" rIns="0">
            <a:spAutoFit/>
          </a:bodyPr>
          <a:lstStyle/>
          <a:p>
            <a:pPr algn="l">
              <a:lnSpc>
                <a:spcPts val="3499"/>
              </a:lnSpc>
            </a:pPr>
            <a:r>
              <a:rPr lang="en-US" sz="2499">
                <a:solidFill>
                  <a:srgbClr val="010440"/>
                </a:solidFill>
                <a:latin typeface="Times New Roman"/>
                <a:ea typeface="Times New Roman"/>
                <a:cs typeface="Times New Roman"/>
                <a:sym typeface="Times New Roman"/>
              </a:rPr>
              <a:t>To build a cloud-based backend for secure data storage and AI inference.</a:t>
            </a:r>
          </a:p>
        </p:txBody>
      </p:sp>
      <p:sp>
        <p:nvSpPr>
          <p:cNvPr name="TextBox 20" id="20"/>
          <p:cNvSpPr txBox="true"/>
          <p:nvPr/>
        </p:nvSpPr>
        <p:spPr>
          <a:xfrm rot="0">
            <a:off x="11213192" y="6679921"/>
            <a:ext cx="5825373" cy="1784350"/>
          </a:xfrm>
          <a:prstGeom prst="rect">
            <a:avLst/>
          </a:prstGeom>
        </p:spPr>
        <p:txBody>
          <a:bodyPr anchor="t" rtlCol="false" tIns="0" lIns="0" bIns="0" rIns="0">
            <a:spAutoFit/>
          </a:bodyPr>
          <a:lstStyle/>
          <a:p>
            <a:pPr algn="l">
              <a:lnSpc>
                <a:spcPts val="3499"/>
              </a:lnSpc>
            </a:pPr>
            <a:r>
              <a:rPr lang="en-US" sz="2499">
                <a:solidFill>
                  <a:srgbClr val="010440"/>
                </a:solidFill>
                <a:latin typeface="Times New Roman"/>
                <a:ea typeface="Times New Roman"/>
                <a:cs typeface="Times New Roman"/>
                <a:sym typeface="Times New Roman"/>
              </a:rPr>
              <a:t>A cost-effective, real-time mental health monitoring system that promotes self-awareness and enables early intervention for students and employees.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0E7E1"/>
        </a:solidFill>
      </p:bgPr>
    </p:bg>
    <p:spTree>
      <p:nvGrpSpPr>
        <p:cNvPr id="1" name=""/>
        <p:cNvGrpSpPr/>
        <p:nvPr/>
      </p:nvGrpSpPr>
      <p:grpSpPr>
        <a:xfrm>
          <a:off x="0" y="0"/>
          <a:ext cx="0" cy="0"/>
          <a:chOff x="0" y="0"/>
          <a:chExt cx="0" cy="0"/>
        </a:xfrm>
      </p:grpSpPr>
      <p:sp>
        <p:nvSpPr>
          <p:cNvPr name="Freeform 2" id="2"/>
          <p:cNvSpPr/>
          <p:nvPr/>
        </p:nvSpPr>
        <p:spPr>
          <a:xfrm flipH="true" flipV="false" rot="0">
            <a:off x="189810" y="-326989"/>
            <a:ext cx="9769067" cy="10881729"/>
          </a:xfrm>
          <a:custGeom>
            <a:avLst/>
            <a:gdLst/>
            <a:ahLst/>
            <a:cxnLst/>
            <a:rect r="r" b="b" t="t" l="l"/>
            <a:pathLst>
              <a:path h="10881729" w="9769067">
                <a:moveTo>
                  <a:pt x="9769067" y="0"/>
                </a:moveTo>
                <a:lnTo>
                  <a:pt x="0" y="0"/>
                </a:lnTo>
                <a:lnTo>
                  <a:pt x="0" y="10881730"/>
                </a:lnTo>
                <a:lnTo>
                  <a:pt x="9769067" y="10881730"/>
                </a:lnTo>
                <a:lnTo>
                  <a:pt x="976906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44848" y="0"/>
            <a:ext cx="12883997" cy="10287000"/>
            <a:chOff x="0" y="0"/>
            <a:chExt cx="3393316" cy="2709333"/>
          </a:xfrm>
        </p:grpSpPr>
        <p:sp>
          <p:nvSpPr>
            <p:cNvPr name="Freeform 4" id="4"/>
            <p:cNvSpPr/>
            <p:nvPr/>
          </p:nvSpPr>
          <p:spPr>
            <a:xfrm flipH="false" flipV="false" rot="0">
              <a:off x="0" y="0"/>
              <a:ext cx="3393316" cy="2709333"/>
            </a:xfrm>
            <a:custGeom>
              <a:avLst/>
              <a:gdLst/>
              <a:ahLst/>
              <a:cxnLst/>
              <a:rect r="r" b="b" t="t" l="l"/>
              <a:pathLst>
                <a:path h="2709333" w="3393316">
                  <a:moveTo>
                    <a:pt x="0" y="0"/>
                  </a:moveTo>
                  <a:lnTo>
                    <a:pt x="3393316" y="0"/>
                  </a:lnTo>
                  <a:lnTo>
                    <a:pt x="3393316" y="2709333"/>
                  </a:lnTo>
                  <a:lnTo>
                    <a:pt x="0" y="2709333"/>
                  </a:lnTo>
                  <a:close/>
                </a:path>
              </a:pathLst>
            </a:custGeom>
            <a:solidFill>
              <a:srgbClr val="F6F6F6"/>
            </a:solidFill>
          </p:spPr>
        </p:sp>
        <p:sp>
          <p:nvSpPr>
            <p:cNvPr name="TextBox 5" id="5"/>
            <p:cNvSpPr txBox="true"/>
            <p:nvPr/>
          </p:nvSpPr>
          <p:spPr>
            <a:xfrm>
              <a:off x="0" y="-28575"/>
              <a:ext cx="3393316" cy="2737908"/>
            </a:xfrm>
            <a:prstGeom prst="rect">
              <a:avLst/>
            </a:prstGeom>
          </p:spPr>
          <p:txBody>
            <a:bodyPr anchor="ctr" rtlCol="false" tIns="50800" lIns="50800" bIns="50800" rIns="50800"/>
            <a:lstStyle/>
            <a:p>
              <a:pPr algn="ctr">
                <a:lnSpc>
                  <a:spcPts val="2749"/>
                </a:lnSpc>
              </a:pPr>
            </a:p>
          </p:txBody>
        </p:sp>
      </p:grpSp>
      <p:sp>
        <p:nvSpPr>
          <p:cNvPr name="Freeform 6" id="6"/>
          <p:cNvSpPr/>
          <p:nvPr/>
        </p:nvSpPr>
        <p:spPr>
          <a:xfrm flipH="false" flipV="false" rot="0">
            <a:off x="10975076" y="226755"/>
            <a:ext cx="4585156" cy="2851133"/>
          </a:xfrm>
          <a:custGeom>
            <a:avLst/>
            <a:gdLst/>
            <a:ahLst/>
            <a:cxnLst/>
            <a:rect r="r" b="b" t="t" l="l"/>
            <a:pathLst>
              <a:path h="2851133" w="4585156">
                <a:moveTo>
                  <a:pt x="0" y="0"/>
                </a:moveTo>
                <a:lnTo>
                  <a:pt x="4585156" y="0"/>
                </a:lnTo>
                <a:lnTo>
                  <a:pt x="4585156" y="2851134"/>
                </a:lnTo>
                <a:lnTo>
                  <a:pt x="0" y="28511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8531986" y="-3124844"/>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Freeform 8" id="8"/>
          <p:cNvSpPr/>
          <p:nvPr/>
        </p:nvSpPr>
        <p:spPr>
          <a:xfrm flipH="false" flipV="false" rot="5400000">
            <a:off x="7448716" y="9908807"/>
            <a:ext cx="8172427" cy="6871413"/>
          </a:xfrm>
          <a:custGeom>
            <a:avLst/>
            <a:gdLst/>
            <a:ahLst/>
            <a:cxnLst/>
            <a:rect r="r" b="b" t="t" l="l"/>
            <a:pathLst>
              <a:path h="6871413" w="8172427">
                <a:moveTo>
                  <a:pt x="0" y="0"/>
                </a:moveTo>
                <a:lnTo>
                  <a:pt x="8172427" y="0"/>
                </a:lnTo>
                <a:lnTo>
                  <a:pt x="8172427" y="6871413"/>
                </a:lnTo>
                <a:lnTo>
                  <a:pt x="0" y="6871413"/>
                </a:lnTo>
                <a:lnTo>
                  <a:pt x="0" y="0"/>
                </a:lnTo>
                <a:close/>
              </a:path>
            </a:pathLst>
          </a:custGeom>
          <a:blipFill>
            <a:blip r:embed="rId6">
              <a:extLst>
                <a:ext uri="{96DAC541-7B7A-43D3-8B79-37D633B846F1}">
                  <asvg:svgBlip xmlns:asvg="http://schemas.microsoft.com/office/drawing/2016/SVG/main" r:embed="rId7"/>
                </a:ext>
              </a:extLst>
            </a:blip>
            <a:stretch>
              <a:fillRect l="0" t="0" r="-27668" b="-51840"/>
            </a:stretch>
          </a:blipFill>
          <a:ln cap="sq">
            <a:noFill/>
            <a:prstDash val="solid"/>
            <a:miter/>
          </a:ln>
        </p:spPr>
      </p:sp>
      <p:sp>
        <p:nvSpPr>
          <p:cNvPr name="Freeform 9" id="9"/>
          <p:cNvSpPr/>
          <p:nvPr/>
        </p:nvSpPr>
        <p:spPr>
          <a:xfrm flipH="false" flipV="false" rot="0">
            <a:off x="15879278" y="-953552"/>
            <a:ext cx="2385472" cy="6097052"/>
          </a:xfrm>
          <a:custGeom>
            <a:avLst/>
            <a:gdLst/>
            <a:ahLst/>
            <a:cxnLst/>
            <a:rect r="r" b="b" t="t" l="l"/>
            <a:pathLst>
              <a:path h="6097052" w="2385472">
                <a:moveTo>
                  <a:pt x="0" y="0"/>
                </a:moveTo>
                <a:lnTo>
                  <a:pt x="2385472" y="0"/>
                </a:lnTo>
                <a:lnTo>
                  <a:pt x="2385472" y="6097052"/>
                </a:lnTo>
                <a:lnTo>
                  <a:pt x="0" y="6097052"/>
                </a:lnTo>
                <a:lnTo>
                  <a:pt x="0" y="0"/>
                </a:lnTo>
                <a:close/>
              </a:path>
            </a:pathLst>
          </a:custGeom>
          <a:blipFill>
            <a:blip r:embed="rId8"/>
            <a:stretch>
              <a:fillRect l="0" t="0" r="0" b="0"/>
            </a:stretch>
          </a:blipFill>
        </p:spPr>
      </p:sp>
      <p:sp>
        <p:nvSpPr>
          <p:cNvPr name="Freeform 10" id="10"/>
          <p:cNvSpPr/>
          <p:nvPr/>
        </p:nvSpPr>
        <p:spPr>
          <a:xfrm flipH="false" flipV="false" rot="-6788899">
            <a:off x="15007278" y="-599850"/>
            <a:ext cx="3056076" cy="3464611"/>
          </a:xfrm>
          <a:custGeom>
            <a:avLst/>
            <a:gdLst/>
            <a:ahLst/>
            <a:cxnLst/>
            <a:rect r="r" b="b" t="t" l="l"/>
            <a:pathLst>
              <a:path h="3464611" w="3056076">
                <a:moveTo>
                  <a:pt x="0" y="0"/>
                </a:moveTo>
                <a:lnTo>
                  <a:pt x="3056075" y="0"/>
                </a:lnTo>
                <a:lnTo>
                  <a:pt x="3056075" y="3464611"/>
                </a:lnTo>
                <a:lnTo>
                  <a:pt x="0" y="3464611"/>
                </a:lnTo>
                <a:lnTo>
                  <a:pt x="0" y="0"/>
                </a:lnTo>
                <a:close/>
              </a:path>
            </a:pathLst>
          </a:custGeom>
          <a:blipFill>
            <a:blip r:embed="rId9"/>
            <a:stretch>
              <a:fillRect l="0" t="0" r="0" b="0"/>
            </a:stretch>
          </a:blipFill>
        </p:spPr>
      </p:sp>
      <p:sp>
        <p:nvSpPr>
          <p:cNvPr name="Freeform 11" id="11"/>
          <p:cNvSpPr/>
          <p:nvPr/>
        </p:nvSpPr>
        <p:spPr>
          <a:xfrm flipH="false" flipV="false" rot="0">
            <a:off x="8652074" y="8902646"/>
            <a:ext cx="5765711" cy="1488602"/>
          </a:xfrm>
          <a:custGeom>
            <a:avLst/>
            <a:gdLst/>
            <a:ahLst/>
            <a:cxnLst/>
            <a:rect r="r" b="b" t="t" l="l"/>
            <a:pathLst>
              <a:path h="1488602" w="5765711">
                <a:moveTo>
                  <a:pt x="0" y="0"/>
                </a:moveTo>
                <a:lnTo>
                  <a:pt x="5765711" y="0"/>
                </a:lnTo>
                <a:lnTo>
                  <a:pt x="5765711" y="1488602"/>
                </a:lnTo>
                <a:lnTo>
                  <a:pt x="0" y="1488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8718913">
            <a:off x="9881812" y="8460789"/>
            <a:ext cx="2875275" cy="2692303"/>
          </a:xfrm>
          <a:custGeom>
            <a:avLst/>
            <a:gdLst/>
            <a:ahLst/>
            <a:cxnLst/>
            <a:rect r="r" b="b" t="t" l="l"/>
            <a:pathLst>
              <a:path h="2692303" w="2875275">
                <a:moveTo>
                  <a:pt x="0" y="0"/>
                </a:moveTo>
                <a:lnTo>
                  <a:pt x="2875274" y="0"/>
                </a:lnTo>
                <a:lnTo>
                  <a:pt x="2875274" y="2692302"/>
                </a:lnTo>
                <a:lnTo>
                  <a:pt x="0" y="2692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4958924" y="1457411"/>
            <a:ext cx="6280597" cy="866775"/>
          </a:xfrm>
          <a:prstGeom prst="rect">
            <a:avLst/>
          </a:prstGeom>
        </p:spPr>
        <p:txBody>
          <a:bodyPr anchor="t" rtlCol="false" tIns="0" lIns="0" bIns="0" rIns="0">
            <a:spAutoFit/>
          </a:bodyPr>
          <a:lstStyle/>
          <a:p>
            <a:pPr algn="l">
              <a:lnSpc>
                <a:spcPts val="6600"/>
              </a:lnSpc>
            </a:pPr>
            <a:r>
              <a:rPr lang="en-US" sz="6000" b="true">
                <a:solidFill>
                  <a:srgbClr val="010440"/>
                </a:solidFill>
                <a:latin typeface="Bricolage Grotesque Bold"/>
                <a:ea typeface="Bricolage Grotesque Bold"/>
                <a:cs typeface="Bricolage Grotesque Bold"/>
                <a:sym typeface="Bricolage Grotesque Bold"/>
              </a:rPr>
              <a:t>Requirements</a:t>
            </a:r>
          </a:p>
        </p:txBody>
      </p:sp>
      <p:sp>
        <p:nvSpPr>
          <p:cNvPr name="TextBox 14" id="14"/>
          <p:cNvSpPr txBox="true"/>
          <p:nvPr/>
        </p:nvSpPr>
        <p:spPr>
          <a:xfrm rot="0">
            <a:off x="2214737" y="3106464"/>
            <a:ext cx="4796525" cy="464424"/>
          </a:xfrm>
          <a:prstGeom prst="rect">
            <a:avLst/>
          </a:prstGeom>
        </p:spPr>
        <p:txBody>
          <a:bodyPr anchor="t" rtlCol="false" tIns="0" lIns="0" bIns="0" rIns="0">
            <a:spAutoFit/>
          </a:bodyPr>
          <a:lstStyle/>
          <a:p>
            <a:pPr algn="l">
              <a:lnSpc>
                <a:spcPts val="3558"/>
              </a:lnSpc>
            </a:pPr>
            <a:r>
              <a:rPr lang="en-US" sz="3234" b="true">
                <a:solidFill>
                  <a:srgbClr val="010440"/>
                </a:solidFill>
                <a:latin typeface="Bricolage Grotesque Bold"/>
                <a:ea typeface="Bricolage Grotesque Bold"/>
                <a:cs typeface="Bricolage Grotesque Bold"/>
                <a:sym typeface="Bricolage Grotesque Bold"/>
              </a:rPr>
              <a:t>Components </a:t>
            </a:r>
          </a:p>
        </p:txBody>
      </p:sp>
      <p:sp>
        <p:nvSpPr>
          <p:cNvPr name="TextBox 15" id="15"/>
          <p:cNvSpPr txBox="true"/>
          <p:nvPr/>
        </p:nvSpPr>
        <p:spPr>
          <a:xfrm rot="0">
            <a:off x="1776776" y="3839156"/>
            <a:ext cx="7785572" cy="5063490"/>
          </a:xfrm>
          <a:prstGeom prst="rect">
            <a:avLst/>
          </a:prstGeom>
        </p:spPr>
        <p:txBody>
          <a:bodyPr anchor="t" rtlCol="false" tIns="0" lIns="0" bIns="0" rIns="0">
            <a:spAutoFit/>
          </a:bodyPr>
          <a:lstStyle/>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|ESP32-Microcontroller unit for data acquisition and wireless communication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Pulse Sensor-Measures heart rate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MPU6050-6-axis accelerometer and gyroscope for motion/sleep analysis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DHT Sensor-Measures temperature and humidity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GSR Sensor-Measures skin conductance (Galvanic Skin Response)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Resistor (4.7kΩ)-Pull-up resistor for one-wire communication (DHT sensor)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Jumper Wires- For sensor-to-board connections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USB Port Cable-For ESP32 power and programming                                      </a:t>
            </a:r>
          </a:p>
        </p:txBody>
      </p:sp>
      <p:sp>
        <p:nvSpPr>
          <p:cNvPr name="TextBox 16" id="16"/>
          <p:cNvSpPr txBox="true"/>
          <p:nvPr/>
        </p:nvSpPr>
        <p:spPr>
          <a:xfrm rot="0">
            <a:off x="10975076" y="3106464"/>
            <a:ext cx="5253195" cy="451103"/>
          </a:xfrm>
          <a:prstGeom prst="rect">
            <a:avLst/>
          </a:prstGeom>
        </p:spPr>
        <p:txBody>
          <a:bodyPr anchor="t" rtlCol="false" tIns="0" lIns="0" bIns="0" rIns="0">
            <a:spAutoFit/>
          </a:bodyPr>
          <a:lstStyle/>
          <a:p>
            <a:pPr algn="l">
              <a:lnSpc>
                <a:spcPts val="3462"/>
              </a:lnSpc>
            </a:pPr>
            <a:r>
              <a:rPr lang="en-US" sz="3147" b="true">
                <a:solidFill>
                  <a:srgbClr val="010440"/>
                </a:solidFill>
                <a:latin typeface="Bricolage Grotesque Bold"/>
                <a:ea typeface="Bricolage Grotesque Bold"/>
                <a:cs typeface="Bricolage Grotesque Bold"/>
                <a:sym typeface="Bricolage Grotesque Bold"/>
              </a:rPr>
              <a:t> Software Requirements</a:t>
            </a:r>
          </a:p>
        </p:txBody>
      </p:sp>
      <p:sp>
        <p:nvSpPr>
          <p:cNvPr name="TextBox 17" id="17"/>
          <p:cNvSpPr txBox="true"/>
          <p:nvPr/>
        </p:nvSpPr>
        <p:spPr>
          <a:xfrm rot="0">
            <a:off x="10400874" y="3690734"/>
            <a:ext cx="7049283" cy="4644390"/>
          </a:xfrm>
          <a:prstGeom prst="rect">
            <a:avLst/>
          </a:prstGeom>
        </p:spPr>
        <p:txBody>
          <a:bodyPr anchor="t" rtlCol="false" tIns="0" lIns="0" bIns="0" rIns="0">
            <a:spAutoFit/>
          </a:bodyPr>
          <a:lstStyle/>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Arduino IDE-Programming and uploading code to ESP32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Python 3.9+ -Backend processing and data analysis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Jupyter Notebook- Sensor data visualization, machine learning model training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Firebase-Cloud database for storing real-time sensor data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Flask (Python Framework)- Web server for API integration and dashboard interface   </a:t>
            </a:r>
          </a:p>
          <a:p>
            <a:pPr algn="l" marL="518158" indent="-259079" lvl="1">
              <a:lnSpc>
                <a:spcPts val="3359"/>
              </a:lnSpc>
              <a:buFont typeface="Arial"/>
              <a:buChar char="•"/>
            </a:pPr>
            <a:r>
              <a:rPr lang="en-US" sz="2399">
                <a:solidFill>
                  <a:srgbClr val="010440"/>
                </a:solidFill>
                <a:latin typeface="Times New Roman"/>
                <a:ea typeface="Times New Roman"/>
                <a:cs typeface="Times New Roman"/>
                <a:sym typeface="Times New Roman"/>
              </a:rPr>
              <a:t>HTML - for user interface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499252">
            <a:off x="-3248646" y="1102127"/>
            <a:ext cx="17138109" cy="15530559"/>
          </a:xfrm>
          <a:custGeom>
            <a:avLst/>
            <a:gdLst/>
            <a:ahLst/>
            <a:cxnLst/>
            <a:rect r="r" b="b" t="t" l="l"/>
            <a:pathLst>
              <a:path h="15530559" w="17138109">
                <a:moveTo>
                  <a:pt x="0" y="0"/>
                </a:moveTo>
                <a:lnTo>
                  <a:pt x="17138109" y="0"/>
                </a:lnTo>
                <a:lnTo>
                  <a:pt x="17138109" y="15530559"/>
                </a:lnTo>
                <a:lnTo>
                  <a:pt x="0" y="15530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153243" y="6057919"/>
            <a:ext cx="4542125" cy="3980553"/>
          </a:xfrm>
          <a:custGeom>
            <a:avLst/>
            <a:gdLst/>
            <a:ahLst/>
            <a:cxnLst/>
            <a:rect r="r" b="b" t="t" l="l"/>
            <a:pathLst>
              <a:path h="3980553" w="4542125">
                <a:moveTo>
                  <a:pt x="0" y="0"/>
                </a:moveTo>
                <a:lnTo>
                  <a:pt x="4542124" y="0"/>
                </a:lnTo>
                <a:lnTo>
                  <a:pt x="4542124" y="3980552"/>
                </a:lnTo>
                <a:lnTo>
                  <a:pt x="0" y="3980552"/>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493640">
            <a:off x="10904388" y="-8082420"/>
            <a:ext cx="9572030" cy="12716465"/>
          </a:xfrm>
          <a:custGeom>
            <a:avLst/>
            <a:gdLst/>
            <a:ahLst/>
            <a:cxnLst/>
            <a:rect r="r" b="b" t="t" l="l"/>
            <a:pathLst>
              <a:path h="12716465" w="9572030">
                <a:moveTo>
                  <a:pt x="0" y="0"/>
                </a:moveTo>
                <a:lnTo>
                  <a:pt x="9572030" y="0"/>
                </a:lnTo>
                <a:lnTo>
                  <a:pt x="9572030" y="12716465"/>
                </a:lnTo>
                <a:lnTo>
                  <a:pt x="0" y="127164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63088" y="-8954960"/>
            <a:ext cx="7820002" cy="9983660"/>
          </a:xfrm>
          <a:custGeom>
            <a:avLst/>
            <a:gdLst/>
            <a:ahLst/>
            <a:cxnLst/>
            <a:rect r="r" b="b" t="t" l="l"/>
            <a:pathLst>
              <a:path h="9983660" w="7820002">
                <a:moveTo>
                  <a:pt x="0" y="0"/>
                </a:moveTo>
                <a:lnTo>
                  <a:pt x="7820003" y="0"/>
                </a:lnTo>
                <a:lnTo>
                  <a:pt x="7820003" y="9983660"/>
                </a:lnTo>
                <a:lnTo>
                  <a:pt x="0" y="9983660"/>
                </a:lnTo>
                <a:lnTo>
                  <a:pt x="0" y="0"/>
                </a:lnTo>
                <a:close/>
              </a:path>
            </a:pathLst>
          </a:custGeom>
          <a:blipFill>
            <a:blip r:embed="rId8">
              <a:extLst>
                <a:ext uri="{96DAC541-7B7A-43D3-8B79-37D633B846F1}">
                  <asvg:svgBlip xmlns:asvg="http://schemas.microsoft.com/office/drawing/2016/SVG/main" r:embed="rId9"/>
                </a:ext>
              </a:extLst>
            </a:blip>
            <a:stretch>
              <a:fillRect l="0" t="0" r="-27668" b="0"/>
            </a:stretch>
          </a:blipFill>
          <a:ln cap="sq">
            <a:noFill/>
            <a:prstDash val="solid"/>
            <a:miter/>
          </a:ln>
        </p:spPr>
      </p:sp>
      <p:sp>
        <p:nvSpPr>
          <p:cNvPr name="TextBox 6" id="6"/>
          <p:cNvSpPr txBox="true"/>
          <p:nvPr/>
        </p:nvSpPr>
        <p:spPr>
          <a:xfrm rot="0">
            <a:off x="2222308" y="161925"/>
            <a:ext cx="14705515"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Methodology</a:t>
            </a:r>
          </a:p>
        </p:txBody>
      </p:sp>
      <p:sp>
        <p:nvSpPr>
          <p:cNvPr name="TextBox 7" id="7"/>
          <p:cNvSpPr txBox="true"/>
          <p:nvPr/>
        </p:nvSpPr>
        <p:spPr>
          <a:xfrm rot="0">
            <a:off x="1570009" y="1030246"/>
            <a:ext cx="12583234" cy="9256754"/>
          </a:xfrm>
          <a:prstGeom prst="rect">
            <a:avLst/>
          </a:prstGeom>
        </p:spPr>
        <p:txBody>
          <a:bodyPr anchor="t" rtlCol="false" tIns="0" lIns="0" bIns="0" rIns="0">
            <a:spAutoFit/>
          </a:bodyPr>
          <a:lstStyle/>
          <a:p>
            <a:pPr algn="l">
              <a:lnSpc>
                <a:spcPts val="3830"/>
              </a:lnSpc>
            </a:pPr>
            <a:r>
              <a:rPr lang="en-US" sz="2735">
                <a:solidFill>
                  <a:srgbClr val="010440"/>
                </a:solidFill>
                <a:latin typeface="Times New Roman"/>
                <a:ea typeface="Times New Roman"/>
                <a:cs typeface="Times New Roman"/>
                <a:sym typeface="Times New Roman"/>
              </a:rPr>
              <a:t>The system monitors a user's physical and psychological well-being by integrating sensor data acquisition, cloud storage, machine learning analysis, and web-based visualization. The steps are as follows:</a:t>
            </a:r>
          </a:p>
          <a:p>
            <a:pPr algn="l">
              <a:lnSpc>
                <a:spcPts val="3830"/>
              </a:lnSpc>
            </a:pPr>
          </a:p>
          <a:p>
            <a:pPr algn="l">
              <a:lnSpc>
                <a:spcPts val="3830"/>
              </a:lnSpc>
            </a:pPr>
            <a:r>
              <a:rPr lang="en-US" sz="2735" b="true">
                <a:solidFill>
                  <a:srgbClr val="010440"/>
                </a:solidFill>
                <a:latin typeface="Times New Roman Bold"/>
                <a:ea typeface="Times New Roman Bold"/>
                <a:cs typeface="Times New Roman Bold"/>
                <a:sym typeface="Times New Roman Bold"/>
              </a:rPr>
              <a:t>Sensor Data Collection</a:t>
            </a:r>
          </a:p>
          <a:p>
            <a:pPr algn="l">
              <a:lnSpc>
                <a:spcPts val="3830"/>
              </a:lnSpc>
            </a:pPr>
            <a:r>
              <a:rPr lang="en-US" sz="2735">
                <a:solidFill>
                  <a:srgbClr val="010440"/>
                </a:solidFill>
                <a:latin typeface="Times New Roman"/>
                <a:ea typeface="Times New Roman"/>
                <a:cs typeface="Times New Roman"/>
                <a:sym typeface="Times New Roman"/>
              </a:rPr>
              <a:t>The ESP32 microcontroller collects real-time data from multiple sensors:</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DHT11 for temperature and humidity</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MPU6050 for motion and orientation</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GSR sensor for skin conductance (stress levels)</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Pulse sensor for heart rate</a:t>
            </a:r>
          </a:p>
          <a:p>
            <a:pPr algn="l">
              <a:lnSpc>
                <a:spcPts val="3830"/>
              </a:lnSpc>
            </a:pPr>
          </a:p>
          <a:p>
            <a:pPr algn="l">
              <a:lnSpc>
                <a:spcPts val="3830"/>
              </a:lnSpc>
            </a:pPr>
            <a:r>
              <a:rPr lang="en-US" sz="2735" b="true">
                <a:solidFill>
                  <a:srgbClr val="010440"/>
                </a:solidFill>
                <a:latin typeface="Times New Roman Bold"/>
                <a:ea typeface="Times New Roman Bold"/>
                <a:cs typeface="Times New Roman Bold"/>
                <a:sym typeface="Times New Roman Bold"/>
              </a:rPr>
              <a:t>Data Transmission to Firebase</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The collected sensor readings are transmitted via Wi-Fi to Firebase Realtime Database in JSON format.</a:t>
            </a:r>
          </a:p>
          <a:p>
            <a:pPr algn="l">
              <a:lnSpc>
                <a:spcPts val="3830"/>
              </a:lnSpc>
            </a:pPr>
          </a:p>
          <a:p>
            <a:pPr algn="l">
              <a:lnSpc>
                <a:spcPts val="3830"/>
              </a:lnSpc>
            </a:pPr>
            <a:r>
              <a:rPr lang="en-US" sz="2735" b="true">
                <a:solidFill>
                  <a:srgbClr val="010440"/>
                </a:solidFill>
                <a:latin typeface="Times New Roman Bold"/>
                <a:ea typeface="Times New Roman Bold"/>
                <a:cs typeface="Times New Roman Bold"/>
                <a:sym typeface="Times New Roman Bold"/>
              </a:rPr>
              <a:t>JSON to CSV Conversion</a:t>
            </a:r>
          </a:p>
          <a:p>
            <a:pPr algn="l" marL="590673" indent="-295337" lvl="1">
              <a:lnSpc>
                <a:spcPts val="3830"/>
              </a:lnSpc>
              <a:buFont typeface="Arial"/>
              <a:buChar char="•"/>
            </a:pPr>
            <a:r>
              <a:rPr lang="en-US" sz="2735">
                <a:solidFill>
                  <a:srgbClr val="010440"/>
                </a:solidFill>
                <a:latin typeface="Times New Roman"/>
                <a:ea typeface="Times New Roman"/>
                <a:cs typeface="Times New Roman"/>
                <a:sym typeface="Times New Roman"/>
              </a:rPr>
              <a:t>On the backend (Python), the JSON data from Firebase is fetched and converted into CSV format for processing.</a:t>
            </a:r>
          </a:p>
          <a:p>
            <a:pPr algn="l">
              <a:lnSpc>
                <a:spcPts val="3690"/>
              </a:lnSpc>
            </a:pPr>
          </a:p>
        </p:txBody>
      </p:sp>
      <p:sp>
        <p:nvSpPr>
          <p:cNvPr name="Freeform 8" id="8"/>
          <p:cNvSpPr/>
          <p:nvPr/>
        </p:nvSpPr>
        <p:spPr>
          <a:xfrm flipH="false" flipV="false" rot="-5522571">
            <a:off x="116826" y="-2133638"/>
            <a:ext cx="2488891" cy="4224427"/>
          </a:xfrm>
          <a:custGeom>
            <a:avLst/>
            <a:gdLst/>
            <a:ahLst/>
            <a:cxnLst/>
            <a:rect r="r" b="b" t="t" l="l"/>
            <a:pathLst>
              <a:path h="4224427" w="2488891">
                <a:moveTo>
                  <a:pt x="0" y="0"/>
                </a:moveTo>
                <a:lnTo>
                  <a:pt x="2488892" y="0"/>
                </a:lnTo>
                <a:lnTo>
                  <a:pt x="2488892" y="4224427"/>
                </a:lnTo>
                <a:lnTo>
                  <a:pt x="0" y="4224427"/>
                </a:lnTo>
                <a:lnTo>
                  <a:pt x="0" y="0"/>
                </a:lnTo>
                <a:close/>
              </a:path>
            </a:pathLst>
          </a:custGeom>
          <a:blipFill>
            <a:blip r:embed="rId10"/>
            <a:stretch>
              <a:fillRect l="0" t="0" r="0" b="0"/>
            </a:stretch>
          </a:blipFill>
        </p:spPr>
      </p:sp>
      <p:sp>
        <p:nvSpPr>
          <p:cNvPr name="Freeform 9" id="9"/>
          <p:cNvSpPr/>
          <p:nvPr/>
        </p:nvSpPr>
        <p:spPr>
          <a:xfrm flipH="false" flipV="false" rot="0">
            <a:off x="-774616" y="-453986"/>
            <a:ext cx="2344625" cy="2588623"/>
          </a:xfrm>
          <a:custGeom>
            <a:avLst/>
            <a:gdLst/>
            <a:ahLst/>
            <a:cxnLst/>
            <a:rect r="r" b="b" t="t" l="l"/>
            <a:pathLst>
              <a:path h="2588623" w="2344625">
                <a:moveTo>
                  <a:pt x="0" y="0"/>
                </a:moveTo>
                <a:lnTo>
                  <a:pt x="2344625" y="0"/>
                </a:lnTo>
                <a:lnTo>
                  <a:pt x="2344625" y="2588622"/>
                </a:lnTo>
                <a:lnTo>
                  <a:pt x="0" y="2588622"/>
                </a:lnTo>
                <a:lnTo>
                  <a:pt x="0" y="0"/>
                </a:lnTo>
                <a:close/>
              </a:path>
            </a:pathLst>
          </a:custGeom>
          <a:blipFill>
            <a:blip r:embed="rId11"/>
            <a:stretch>
              <a:fillRect l="0" t="0" r="0" b="0"/>
            </a:stretch>
          </a:blipFill>
        </p:spPr>
      </p:sp>
      <p:sp>
        <p:nvSpPr>
          <p:cNvPr name="Freeform 10" id="10"/>
          <p:cNvSpPr/>
          <p:nvPr/>
        </p:nvSpPr>
        <p:spPr>
          <a:xfrm flipH="false" flipV="false" rot="0">
            <a:off x="14535163" y="1580279"/>
            <a:ext cx="3391281" cy="8413434"/>
          </a:xfrm>
          <a:custGeom>
            <a:avLst/>
            <a:gdLst/>
            <a:ahLst/>
            <a:cxnLst/>
            <a:rect r="r" b="b" t="t" l="l"/>
            <a:pathLst>
              <a:path h="8413434" w="3391281">
                <a:moveTo>
                  <a:pt x="0" y="0"/>
                </a:moveTo>
                <a:lnTo>
                  <a:pt x="3391281" y="0"/>
                </a:lnTo>
                <a:lnTo>
                  <a:pt x="3391281" y="8413434"/>
                </a:lnTo>
                <a:lnTo>
                  <a:pt x="0" y="8413434"/>
                </a:lnTo>
                <a:lnTo>
                  <a:pt x="0" y="0"/>
                </a:lnTo>
                <a:close/>
              </a:path>
            </a:pathLst>
          </a:custGeom>
          <a:blipFill>
            <a:blip r:embed="rId12"/>
            <a:stretch>
              <a:fillRect l="-28971" t="0" r="-36421" b="0"/>
            </a:stretch>
          </a:blipFill>
        </p:spPr>
      </p:sp>
      <p:sp>
        <p:nvSpPr>
          <p:cNvPr name="AutoShape 11" id="11"/>
          <p:cNvSpPr/>
          <p:nvPr/>
        </p:nvSpPr>
        <p:spPr>
          <a:xfrm>
            <a:off x="14535163" y="1580279"/>
            <a:ext cx="339128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0499252">
            <a:off x="-3541171" y="1493020"/>
            <a:ext cx="17138109" cy="15530559"/>
          </a:xfrm>
          <a:custGeom>
            <a:avLst/>
            <a:gdLst/>
            <a:ahLst/>
            <a:cxnLst/>
            <a:rect r="r" b="b" t="t" l="l"/>
            <a:pathLst>
              <a:path h="15530559" w="17138109">
                <a:moveTo>
                  <a:pt x="0" y="0"/>
                </a:moveTo>
                <a:lnTo>
                  <a:pt x="17138109" y="0"/>
                </a:lnTo>
                <a:lnTo>
                  <a:pt x="17138109" y="15530560"/>
                </a:lnTo>
                <a:lnTo>
                  <a:pt x="0" y="15530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93640">
            <a:off x="10904388" y="-8082420"/>
            <a:ext cx="9572030" cy="12716465"/>
          </a:xfrm>
          <a:custGeom>
            <a:avLst/>
            <a:gdLst/>
            <a:ahLst/>
            <a:cxnLst/>
            <a:rect r="r" b="b" t="t" l="l"/>
            <a:pathLst>
              <a:path h="12716465" w="9572030">
                <a:moveTo>
                  <a:pt x="0" y="0"/>
                </a:moveTo>
                <a:lnTo>
                  <a:pt x="9572030" y="0"/>
                </a:lnTo>
                <a:lnTo>
                  <a:pt x="9572030" y="12716465"/>
                </a:lnTo>
                <a:lnTo>
                  <a:pt x="0" y="1271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63088" y="-8954960"/>
            <a:ext cx="7820002" cy="9983660"/>
          </a:xfrm>
          <a:custGeom>
            <a:avLst/>
            <a:gdLst/>
            <a:ahLst/>
            <a:cxnLst/>
            <a:rect r="r" b="b" t="t" l="l"/>
            <a:pathLst>
              <a:path h="9983660" w="7820002">
                <a:moveTo>
                  <a:pt x="0" y="0"/>
                </a:moveTo>
                <a:lnTo>
                  <a:pt x="7820003" y="0"/>
                </a:lnTo>
                <a:lnTo>
                  <a:pt x="7820003" y="9983660"/>
                </a:lnTo>
                <a:lnTo>
                  <a:pt x="0" y="9983660"/>
                </a:lnTo>
                <a:lnTo>
                  <a:pt x="0" y="0"/>
                </a:lnTo>
                <a:close/>
              </a:path>
            </a:pathLst>
          </a:custGeom>
          <a:blipFill>
            <a:blip r:embed="rId6">
              <a:extLst>
                <a:ext uri="{96DAC541-7B7A-43D3-8B79-37D633B846F1}">
                  <asvg:svgBlip xmlns:asvg="http://schemas.microsoft.com/office/drawing/2016/SVG/main" r:embed="rId7"/>
                </a:ext>
              </a:extLst>
            </a:blip>
            <a:stretch>
              <a:fillRect l="0" t="0" r="-27668" b="0"/>
            </a:stretch>
          </a:blipFill>
          <a:ln cap="sq">
            <a:noFill/>
            <a:prstDash val="solid"/>
            <a:miter/>
          </a:ln>
        </p:spPr>
      </p:sp>
      <p:sp>
        <p:nvSpPr>
          <p:cNvPr name="TextBox 5" id="5"/>
          <p:cNvSpPr txBox="true"/>
          <p:nvPr/>
        </p:nvSpPr>
        <p:spPr>
          <a:xfrm rot="0">
            <a:off x="2173554" y="161925"/>
            <a:ext cx="14705515"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Methodology</a:t>
            </a:r>
          </a:p>
        </p:txBody>
      </p:sp>
      <p:sp>
        <p:nvSpPr>
          <p:cNvPr name="Freeform 6" id="6"/>
          <p:cNvSpPr/>
          <p:nvPr/>
        </p:nvSpPr>
        <p:spPr>
          <a:xfrm flipH="false" flipV="false" rot="-5522571">
            <a:off x="-405138" y="-2402462"/>
            <a:ext cx="2488891" cy="4224427"/>
          </a:xfrm>
          <a:custGeom>
            <a:avLst/>
            <a:gdLst/>
            <a:ahLst/>
            <a:cxnLst/>
            <a:rect r="r" b="b" t="t" l="l"/>
            <a:pathLst>
              <a:path h="4224427" w="2488891">
                <a:moveTo>
                  <a:pt x="0" y="0"/>
                </a:moveTo>
                <a:lnTo>
                  <a:pt x="2488891" y="0"/>
                </a:lnTo>
                <a:lnTo>
                  <a:pt x="2488891" y="4224426"/>
                </a:lnTo>
                <a:lnTo>
                  <a:pt x="0" y="4224426"/>
                </a:lnTo>
                <a:lnTo>
                  <a:pt x="0" y="0"/>
                </a:lnTo>
                <a:close/>
              </a:path>
            </a:pathLst>
          </a:custGeom>
          <a:blipFill>
            <a:blip r:embed="rId8"/>
            <a:stretch>
              <a:fillRect l="0" t="0" r="0" b="0"/>
            </a:stretch>
          </a:blipFill>
        </p:spPr>
      </p:sp>
      <p:sp>
        <p:nvSpPr>
          <p:cNvPr name="Freeform 7" id="7"/>
          <p:cNvSpPr/>
          <p:nvPr/>
        </p:nvSpPr>
        <p:spPr>
          <a:xfrm flipH="false" flipV="false" rot="0">
            <a:off x="-1172312" y="-520293"/>
            <a:ext cx="2344625" cy="2588623"/>
          </a:xfrm>
          <a:custGeom>
            <a:avLst/>
            <a:gdLst/>
            <a:ahLst/>
            <a:cxnLst/>
            <a:rect r="r" b="b" t="t" l="l"/>
            <a:pathLst>
              <a:path h="2588623" w="2344625">
                <a:moveTo>
                  <a:pt x="0" y="0"/>
                </a:moveTo>
                <a:lnTo>
                  <a:pt x="2344624" y="0"/>
                </a:lnTo>
                <a:lnTo>
                  <a:pt x="2344624" y="2588623"/>
                </a:lnTo>
                <a:lnTo>
                  <a:pt x="0" y="2588623"/>
                </a:lnTo>
                <a:lnTo>
                  <a:pt x="0" y="0"/>
                </a:lnTo>
                <a:close/>
              </a:path>
            </a:pathLst>
          </a:custGeom>
          <a:blipFill>
            <a:blip r:embed="rId9"/>
            <a:stretch>
              <a:fillRect l="0" t="0" r="0" b="0"/>
            </a:stretch>
          </a:blipFill>
        </p:spPr>
      </p:sp>
      <p:sp>
        <p:nvSpPr>
          <p:cNvPr name="TextBox 8" id="8"/>
          <p:cNvSpPr txBox="true"/>
          <p:nvPr/>
        </p:nvSpPr>
        <p:spPr>
          <a:xfrm rot="0">
            <a:off x="1441457" y="914400"/>
            <a:ext cx="16169708" cy="9985674"/>
          </a:xfrm>
          <a:prstGeom prst="rect">
            <a:avLst/>
          </a:prstGeom>
        </p:spPr>
        <p:txBody>
          <a:bodyPr anchor="t" rtlCol="false" tIns="0" lIns="0" bIns="0" rIns="0">
            <a:spAutoFit/>
          </a:bodyPr>
          <a:lstStyle/>
          <a:p>
            <a:pPr algn="l">
              <a:lnSpc>
                <a:spcPts val="3841"/>
              </a:lnSpc>
            </a:pPr>
            <a:r>
              <a:rPr lang="en-US" sz="2743" b="true">
                <a:solidFill>
                  <a:srgbClr val="010440"/>
                </a:solidFill>
                <a:latin typeface="Times New Roman Bold"/>
                <a:ea typeface="Times New Roman Bold"/>
                <a:cs typeface="Times New Roman Bold"/>
                <a:sym typeface="Times New Roman Bold"/>
              </a:rPr>
              <a:t>Machine Learning Analysis</a:t>
            </a:r>
          </a:p>
          <a:p>
            <a:pPr algn="l">
              <a:lnSpc>
                <a:spcPts val="3841"/>
              </a:lnSpc>
            </a:pPr>
            <a:r>
              <a:rPr lang="en-US" sz="2743">
                <a:solidFill>
                  <a:srgbClr val="010440"/>
                </a:solidFill>
                <a:latin typeface="Times New Roman"/>
                <a:ea typeface="Times New Roman"/>
                <a:cs typeface="Times New Roman"/>
                <a:sym typeface="Times New Roman"/>
              </a:rPr>
              <a:t>The CSV data is fed into a Random Forest Classifier which classifies each entry into one of three categories:</a:t>
            </a:r>
          </a:p>
          <a:p>
            <a:pPr algn="just">
              <a:lnSpc>
                <a:spcPts val="3841"/>
              </a:lnSpc>
            </a:pPr>
            <a:r>
              <a:rPr lang="en-US" sz="2743">
                <a:solidFill>
                  <a:srgbClr val="010440"/>
                </a:solidFill>
                <a:latin typeface="Times New Roman"/>
                <a:ea typeface="Times New Roman"/>
                <a:cs typeface="Times New Roman"/>
                <a:sym typeface="Times New Roman"/>
              </a:rPr>
              <a:t>0 – Healthy        1 – At Risk         2 – Affected</a:t>
            </a:r>
          </a:p>
          <a:p>
            <a:pPr algn="l">
              <a:lnSpc>
                <a:spcPts val="3841"/>
              </a:lnSpc>
            </a:pPr>
          </a:p>
          <a:p>
            <a:pPr algn="l">
              <a:lnSpc>
                <a:spcPts val="3841"/>
              </a:lnSpc>
            </a:pPr>
            <a:r>
              <a:rPr lang="en-US" sz="2743" b="true">
                <a:solidFill>
                  <a:srgbClr val="010440"/>
                </a:solidFill>
                <a:latin typeface="Times New Roman Bold"/>
                <a:ea typeface="Times New Roman Bold"/>
                <a:cs typeface="Times New Roman Bold"/>
                <a:sym typeface="Times New Roman Bold"/>
              </a:rPr>
              <a:t>Graphical Visualization</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C</a:t>
            </a:r>
            <a:r>
              <a:rPr lang="en-US" sz="2743">
                <a:solidFill>
                  <a:srgbClr val="010440"/>
                </a:solidFill>
                <a:latin typeface="Times New Roman"/>
                <a:ea typeface="Times New Roman"/>
                <a:cs typeface="Times New Roman"/>
                <a:sym typeface="Times New Roman"/>
              </a:rPr>
              <a:t>lassific</a:t>
            </a:r>
            <a:r>
              <a:rPr lang="en-US" sz="2743">
                <a:solidFill>
                  <a:srgbClr val="010440"/>
                </a:solidFill>
                <a:latin typeface="Times New Roman"/>
                <a:ea typeface="Times New Roman"/>
                <a:cs typeface="Times New Roman"/>
                <a:sym typeface="Times New Roman"/>
              </a:rPr>
              <a:t>ati</a:t>
            </a:r>
            <a:r>
              <a:rPr lang="en-US" sz="2743">
                <a:solidFill>
                  <a:srgbClr val="010440"/>
                </a:solidFill>
                <a:latin typeface="Times New Roman"/>
                <a:ea typeface="Times New Roman"/>
                <a:cs typeface="Times New Roman"/>
                <a:sym typeface="Times New Roman"/>
              </a:rPr>
              <a:t>on Bargraph</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S</a:t>
            </a:r>
            <a:r>
              <a:rPr lang="en-US" sz="2743">
                <a:solidFill>
                  <a:srgbClr val="010440"/>
                </a:solidFill>
                <a:latin typeface="Times New Roman"/>
                <a:ea typeface="Times New Roman"/>
                <a:cs typeface="Times New Roman"/>
                <a:sym typeface="Times New Roman"/>
              </a:rPr>
              <a:t>ensor Data Heatmap</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Confusion Matrix</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Bar Graphs for Each</a:t>
            </a:r>
            <a:r>
              <a:rPr lang="en-US" sz="2743">
                <a:solidFill>
                  <a:srgbClr val="010440"/>
                </a:solidFill>
                <a:latin typeface="Times New Roman"/>
                <a:ea typeface="Times New Roman"/>
                <a:cs typeface="Times New Roman"/>
                <a:sym typeface="Times New Roman"/>
              </a:rPr>
              <a:t> S</a:t>
            </a:r>
            <a:r>
              <a:rPr lang="en-US" sz="2743">
                <a:solidFill>
                  <a:srgbClr val="010440"/>
                </a:solidFill>
                <a:latin typeface="Times New Roman"/>
                <a:ea typeface="Times New Roman"/>
                <a:cs typeface="Times New Roman"/>
                <a:sym typeface="Times New Roman"/>
              </a:rPr>
              <a:t>e</a:t>
            </a:r>
            <a:r>
              <a:rPr lang="en-US" sz="2743">
                <a:solidFill>
                  <a:srgbClr val="010440"/>
                </a:solidFill>
                <a:latin typeface="Times New Roman"/>
                <a:ea typeface="Times New Roman"/>
                <a:cs typeface="Times New Roman"/>
                <a:sym typeface="Times New Roman"/>
              </a:rPr>
              <a:t>ns</a:t>
            </a:r>
            <a:r>
              <a:rPr lang="en-US" sz="2743">
                <a:solidFill>
                  <a:srgbClr val="010440"/>
                </a:solidFill>
                <a:latin typeface="Times New Roman"/>
                <a:ea typeface="Times New Roman"/>
                <a:cs typeface="Times New Roman"/>
                <a:sym typeface="Times New Roman"/>
              </a:rPr>
              <a:t>or Field</a:t>
            </a:r>
          </a:p>
          <a:p>
            <a:pPr algn="l">
              <a:lnSpc>
                <a:spcPts val="3841"/>
              </a:lnSpc>
            </a:pPr>
          </a:p>
          <a:p>
            <a:pPr algn="l">
              <a:lnSpc>
                <a:spcPts val="3841"/>
              </a:lnSpc>
            </a:pPr>
            <a:r>
              <a:rPr lang="en-US" sz="2743" b="true">
                <a:solidFill>
                  <a:srgbClr val="010440"/>
                </a:solidFill>
                <a:latin typeface="Times New Roman Bold"/>
                <a:ea typeface="Times New Roman Bold"/>
                <a:cs typeface="Times New Roman Bold"/>
                <a:sym typeface="Times New Roman Bold"/>
              </a:rPr>
              <a:t>Web Dashboard with Flask</a:t>
            </a:r>
          </a:p>
          <a:p>
            <a:pPr algn="l">
              <a:lnSpc>
                <a:spcPts val="3841"/>
              </a:lnSpc>
            </a:pPr>
            <a:r>
              <a:rPr lang="en-US" sz="2743">
                <a:solidFill>
                  <a:srgbClr val="010440"/>
                </a:solidFill>
                <a:latin typeface="Times New Roman"/>
                <a:ea typeface="Times New Roman"/>
                <a:cs typeface="Times New Roman"/>
                <a:sym typeface="Times New Roman"/>
              </a:rPr>
              <a:t>A Flask web application display</a:t>
            </a:r>
            <a:r>
              <a:rPr lang="en-US" sz="2743">
                <a:solidFill>
                  <a:srgbClr val="010440"/>
                </a:solidFill>
                <a:latin typeface="Times New Roman"/>
                <a:ea typeface="Times New Roman"/>
                <a:cs typeface="Times New Roman"/>
                <a:sym typeface="Times New Roman"/>
              </a:rPr>
              <a:t>s</a:t>
            </a:r>
            <a:r>
              <a:rPr lang="en-US" sz="2743">
                <a:solidFill>
                  <a:srgbClr val="010440"/>
                </a:solidFill>
                <a:latin typeface="Times New Roman"/>
                <a:ea typeface="Times New Roman"/>
                <a:cs typeface="Times New Roman"/>
                <a:sym typeface="Times New Roman"/>
              </a:rPr>
              <a:t> the graphs, current health status, and historical trends to the end-user in an intuitive UI.</a:t>
            </a:r>
          </a:p>
          <a:p>
            <a:pPr algn="l">
              <a:lnSpc>
                <a:spcPts val="3841"/>
              </a:lnSpc>
            </a:pPr>
          </a:p>
          <a:p>
            <a:pPr algn="l">
              <a:lnSpc>
                <a:spcPts val="3841"/>
              </a:lnSpc>
            </a:pPr>
            <a:r>
              <a:rPr lang="en-US" sz="2743" b="true">
                <a:solidFill>
                  <a:srgbClr val="010440"/>
                </a:solidFill>
                <a:latin typeface="Times New Roman Bold"/>
                <a:ea typeface="Times New Roman Bold"/>
                <a:cs typeface="Times New Roman Bold"/>
                <a:sym typeface="Times New Roman Bold"/>
              </a:rPr>
              <a:t>HTML Patient Lookup Feature</a:t>
            </a:r>
          </a:p>
          <a:p>
            <a:pPr algn="l">
              <a:lnSpc>
                <a:spcPts val="3841"/>
              </a:lnSpc>
            </a:pPr>
            <a:r>
              <a:rPr lang="en-US" sz="2743">
                <a:solidFill>
                  <a:srgbClr val="010440"/>
                </a:solidFill>
                <a:latin typeface="Times New Roman"/>
                <a:ea typeface="Times New Roman"/>
                <a:cs typeface="Times New Roman"/>
                <a:sym typeface="Times New Roman"/>
              </a:rPr>
              <a:t>An additional HTML page allows users to search for a patient by name. When a name is entered:</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The system fetches data specific to that patient (from Firebase or a CSV/DB).</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Relevant charts are rendered dynamically.</a:t>
            </a:r>
          </a:p>
          <a:p>
            <a:pPr algn="l" marL="592422" indent="-296211" lvl="1">
              <a:lnSpc>
                <a:spcPts val="3841"/>
              </a:lnSpc>
              <a:buFont typeface="Arial"/>
              <a:buChar char="•"/>
            </a:pPr>
            <a:r>
              <a:rPr lang="en-US" sz="2743">
                <a:solidFill>
                  <a:srgbClr val="010440"/>
                </a:solidFill>
                <a:latin typeface="Times New Roman"/>
                <a:ea typeface="Times New Roman"/>
                <a:cs typeface="Times New Roman"/>
                <a:sym typeface="Times New Roman"/>
              </a:rPr>
              <a:t>Health status history and trends are shown for that individual.</a:t>
            </a:r>
          </a:p>
          <a:p>
            <a:pPr algn="l">
              <a:lnSpc>
                <a:spcPts val="3159"/>
              </a:lnSpc>
            </a:pPr>
          </a:p>
          <a:p>
            <a:pPr algn="l">
              <a:lnSpc>
                <a:spcPts val="304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765598">
            <a:off x="9884877" y="-4021804"/>
            <a:ext cx="13542461" cy="12951517"/>
          </a:xfrm>
          <a:custGeom>
            <a:avLst/>
            <a:gdLst/>
            <a:ahLst/>
            <a:cxnLst/>
            <a:rect r="r" b="b" t="t" l="l"/>
            <a:pathLst>
              <a:path h="12951517" w="13542461">
                <a:moveTo>
                  <a:pt x="0" y="0"/>
                </a:moveTo>
                <a:lnTo>
                  <a:pt x="13542461" y="0"/>
                </a:lnTo>
                <a:lnTo>
                  <a:pt x="13542461" y="12951517"/>
                </a:lnTo>
                <a:lnTo>
                  <a:pt x="0" y="129515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07894">
            <a:off x="-5186079" y="1598045"/>
            <a:ext cx="15382623" cy="14711381"/>
          </a:xfrm>
          <a:custGeom>
            <a:avLst/>
            <a:gdLst/>
            <a:ahLst/>
            <a:cxnLst/>
            <a:rect r="r" b="b" t="t" l="l"/>
            <a:pathLst>
              <a:path h="14711381" w="15382623">
                <a:moveTo>
                  <a:pt x="0" y="0"/>
                </a:moveTo>
                <a:lnTo>
                  <a:pt x="15382623" y="0"/>
                </a:lnTo>
                <a:lnTo>
                  <a:pt x="15382623" y="14711381"/>
                </a:lnTo>
                <a:lnTo>
                  <a:pt x="0" y="147113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881301" y="-7873131"/>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5" id="5"/>
          <p:cNvSpPr/>
          <p:nvPr/>
        </p:nvSpPr>
        <p:spPr>
          <a:xfrm flipH="false" flipV="false" rot="5400000">
            <a:off x="13349299" y="-7873131"/>
            <a:ext cx="7820002" cy="9983660"/>
          </a:xfrm>
          <a:custGeom>
            <a:avLst/>
            <a:gdLst/>
            <a:ahLst/>
            <a:cxnLst/>
            <a:rect r="r" b="b" t="t" l="l"/>
            <a:pathLst>
              <a:path h="9983660" w="7820002">
                <a:moveTo>
                  <a:pt x="0" y="0"/>
                </a:moveTo>
                <a:lnTo>
                  <a:pt x="7820002" y="0"/>
                </a:lnTo>
                <a:lnTo>
                  <a:pt x="7820002" y="9983660"/>
                </a:lnTo>
                <a:lnTo>
                  <a:pt x="0" y="9983660"/>
                </a:lnTo>
                <a:lnTo>
                  <a:pt x="0" y="0"/>
                </a:lnTo>
                <a:close/>
              </a:path>
            </a:pathLst>
          </a:custGeom>
          <a:blipFill>
            <a:blip r:embed="rId4">
              <a:extLst>
                <a:ext uri="{96DAC541-7B7A-43D3-8B79-37D633B846F1}">
                  <asvg:svgBlip xmlns:asvg="http://schemas.microsoft.com/office/drawing/2016/SVG/main" r:embed="rId5"/>
                </a:ext>
              </a:extLst>
            </a:blip>
            <a:stretch>
              <a:fillRect l="0" t="0" r="-27668" b="0"/>
            </a:stretch>
          </a:blipFill>
          <a:ln cap="sq">
            <a:noFill/>
            <a:prstDash val="solid"/>
            <a:miter/>
          </a:ln>
        </p:spPr>
      </p:sp>
      <p:sp>
        <p:nvSpPr>
          <p:cNvPr name="Freeform 6" id="6"/>
          <p:cNvSpPr/>
          <p:nvPr/>
        </p:nvSpPr>
        <p:spPr>
          <a:xfrm flipH="false" flipV="false" rot="-5400000">
            <a:off x="1479223" y="-1476678"/>
            <a:ext cx="1901424" cy="4859870"/>
          </a:xfrm>
          <a:custGeom>
            <a:avLst/>
            <a:gdLst/>
            <a:ahLst/>
            <a:cxnLst/>
            <a:rect r="r" b="b" t="t" l="l"/>
            <a:pathLst>
              <a:path h="4859870" w="1901424">
                <a:moveTo>
                  <a:pt x="0" y="0"/>
                </a:moveTo>
                <a:lnTo>
                  <a:pt x="1901424" y="0"/>
                </a:lnTo>
                <a:lnTo>
                  <a:pt x="1901424" y="4859871"/>
                </a:lnTo>
                <a:lnTo>
                  <a:pt x="0" y="4859871"/>
                </a:lnTo>
                <a:lnTo>
                  <a:pt x="0" y="0"/>
                </a:lnTo>
                <a:close/>
              </a:path>
            </a:pathLst>
          </a:custGeom>
          <a:blipFill>
            <a:blip r:embed="rId6"/>
            <a:stretch>
              <a:fillRect l="0" t="0" r="0" b="0"/>
            </a:stretch>
          </a:blipFill>
        </p:spPr>
      </p:sp>
      <p:sp>
        <p:nvSpPr>
          <p:cNvPr name="Freeform 7" id="7"/>
          <p:cNvSpPr/>
          <p:nvPr/>
        </p:nvSpPr>
        <p:spPr>
          <a:xfrm flipH="false" flipV="false" rot="9411100">
            <a:off x="444749" y="256"/>
            <a:ext cx="2435953" cy="2761590"/>
          </a:xfrm>
          <a:custGeom>
            <a:avLst/>
            <a:gdLst/>
            <a:ahLst/>
            <a:cxnLst/>
            <a:rect r="r" b="b" t="t" l="l"/>
            <a:pathLst>
              <a:path h="2761590" w="2435953">
                <a:moveTo>
                  <a:pt x="0" y="0"/>
                </a:moveTo>
                <a:lnTo>
                  <a:pt x="2435953" y="0"/>
                </a:lnTo>
                <a:lnTo>
                  <a:pt x="2435953" y="2761591"/>
                </a:lnTo>
                <a:lnTo>
                  <a:pt x="0" y="2761591"/>
                </a:lnTo>
                <a:lnTo>
                  <a:pt x="0" y="0"/>
                </a:lnTo>
                <a:close/>
              </a:path>
            </a:pathLst>
          </a:custGeom>
          <a:blipFill>
            <a:blip r:embed="rId7"/>
            <a:stretch>
              <a:fillRect l="0" t="0" r="0" b="0"/>
            </a:stretch>
          </a:blipFill>
        </p:spPr>
      </p:sp>
      <p:sp>
        <p:nvSpPr>
          <p:cNvPr name="Freeform 8" id="8"/>
          <p:cNvSpPr/>
          <p:nvPr/>
        </p:nvSpPr>
        <p:spPr>
          <a:xfrm flipH="false" flipV="false" rot="1355769">
            <a:off x="14807406" y="-2191257"/>
            <a:ext cx="2872950" cy="4876294"/>
          </a:xfrm>
          <a:custGeom>
            <a:avLst/>
            <a:gdLst/>
            <a:ahLst/>
            <a:cxnLst/>
            <a:rect r="r" b="b" t="t" l="l"/>
            <a:pathLst>
              <a:path h="4876294" w="2872950">
                <a:moveTo>
                  <a:pt x="0" y="0"/>
                </a:moveTo>
                <a:lnTo>
                  <a:pt x="2872950" y="0"/>
                </a:lnTo>
                <a:lnTo>
                  <a:pt x="2872950" y="4876294"/>
                </a:lnTo>
                <a:lnTo>
                  <a:pt x="0" y="4876294"/>
                </a:lnTo>
                <a:lnTo>
                  <a:pt x="0" y="0"/>
                </a:lnTo>
                <a:close/>
              </a:path>
            </a:pathLst>
          </a:custGeom>
          <a:blipFill>
            <a:blip r:embed="rId8"/>
            <a:stretch>
              <a:fillRect l="0" t="0" r="0" b="0"/>
            </a:stretch>
          </a:blipFill>
        </p:spPr>
      </p:sp>
      <p:sp>
        <p:nvSpPr>
          <p:cNvPr name="Freeform 9" id="9"/>
          <p:cNvSpPr/>
          <p:nvPr/>
        </p:nvSpPr>
        <p:spPr>
          <a:xfrm flipH="true" flipV="false" rot="0">
            <a:off x="12862355" y="15568"/>
            <a:ext cx="3463436" cy="1523912"/>
          </a:xfrm>
          <a:custGeom>
            <a:avLst/>
            <a:gdLst/>
            <a:ahLst/>
            <a:cxnLst/>
            <a:rect r="r" b="b" t="t" l="l"/>
            <a:pathLst>
              <a:path h="1523912" w="3463436">
                <a:moveTo>
                  <a:pt x="3463435" y="0"/>
                </a:moveTo>
                <a:lnTo>
                  <a:pt x="0" y="0"/>
                </a:lnTo>
                <a:lnTo>
                  <a:pt x="0" y="1523912"/>
                </a:lnTo>
                <a:lnTo>
                  <a:pt x="3463435" y="1523912"/>
                </a:lnTo>
                <a:lnTo>
                  <a:pt x="346343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5668030">
            <a:off x="16611474" y="19840"/>
            <a:ext cx="2176499" cy="2017720"/>
          </a:xfrm>
          <a:custGeom>
            <a:avLst/>
            <a:gdLst/>
            <a:ahLst/>
            <a:cxnLst/>
            <a:rect r="r" b="b" t="t" l="l"/>
            <a:pathLst>
              <a:path h="2017720" w="2176499">
                <a:moveTo>
                  <a:pt x="0" y="0"/>
                </a:moveTo>
                <a:lnTo>
                  <a:pt x="2176499" y="0"/>
                </a:lnTo>
                <a:lnTo>
                  <a:pt x="2176499" y="2017720"/>
                </a:lnTo>
                <a:lnTo>
                  <a:pt x="0" y="2017720"/>
                </a:lnTo>
                <a:lnTo>
                  <a:pt x="0" y="0"/>
                </a:lnTo>
                <a:close/>
              </a:path>
            </a:pathLst>
          </a:custGeom>
          <a:blipFill>
            <a:blip r:embed="rId11"/>
            <a:stretch>
              <a:fillRect l="0" t="0" r="0" b="0"/>
            </a:stretch>
          </a:blipFill>
        </p:spPr>
      </p:sp>
      <p:sp>
        <p:nvSpPr>
          <p:cNvPr name="Freeform 11" id="11"/>
          <p:cNvSpPr/>
          <p:nvPr/>
        </p:nvSpPr>
        <p:spPr>
          <a:xfrm flipH="false" flipV="false" rot="1238369">
            <a:off x="-967588" y="-464819"/>
            <a:ext cx="2344625" cy="2588623"/>
          </a:xfrm>
          <a:custGeom>
            <a:avLst/>
            <a:gdLst/>
            <a:ahLst/>
            <a:cxnLst/>
            <a:rect r="r" b="b" t="t" l="l"/>
            <a:pathLst>
              <a:path h="2588623" w="2344625">
                <a:moveTo>
                  <a:pt x="0" y="0"/>
                </a:moveTo>
                <a:lnTo>
                  <a:pt x="2344624" y="0"/>
                </a:lnTo>
                <a:lnTo>
                  <a:pt x="2344624" y="2588622"/>
                </a:lnTo>
                <a:lnTo>
                  <a:pt x="0" y="2588622"/>
                </a:lnTo>
                <a:lnTo>
                  <a:pt x="0" y="0"/>
                </a:lnTo>
                <a:close/>
              </a:path>
            </a:pathLst>
          </a:custGeom>
          <a:blipFill>
            <a:blip r:embed="rId12"/>
            <a:stretch>
              <a:fillRect l="0" t="0" r="0" b="0"/>
            </a:stretch>
          </a:blipFill>
        </p:spPr>
      </p:sp>
      <p:grpSp>
        <p:nvGrpSpPr>
          <p:cNvPr name="Group 12" id="12"/>
          <p:cNvGrpSpPr/>
          <p:nvPr/>
        </p:nvGrpSpPr>
        <p:grpSpPr>
          <a:xfrm rot="0">
            <a:off x="611762" y="4590297"/>
            <a:ext cx="3039756" cy="2847787"/>
            <a:chOff x="0" y="0"/>
            <a:chExt cx="812800" cy="761469"/>
          </a:xfrm>
        </p:grpSpPr>
        <p:sp>
          <p:nvSpPr>
            <p:cNvPr name="Freeform 13" id="13"/>
            <p:cNvSpPr/>
            <p:nvPr/>
          </p:nvSpPr>
          <p:spPr>
            <a:xfrm flipH="false" flipV="false" rot="0">
              <a:off x="0" y="0"/>
              <a:ext cx="812800" cy="761469"/>
            </a:xfrm>
            <a:custGeom>
              <a:avLst/>
              <a:gdLst/>
              <a:ahLst/>
              <a:cxnLst/>
              <a:rect r="r" b="b" t="t" l="l"/>
              <a:pathLst>
                <a:path h="761469" w="812800">
                  <a:moveTo>
                    <a:pt x="58578" y="0"/>
                  </a:moveTo>
                  <a:lnTo>
                    <a:pt x="754222" y="0"/>
                  </a:lnTo>
                  <a:cubicBezTo>
                    <a:pt x="769758" y="0"/>
                    <a:pt x="784657" y="6172"/>
                    <a:pt x="795643" y="17157"/>
                  </a:cubicBezTo>
                  <a:cubicBezTo>
                    <a:pt x="806628" y="28143"/>
                    <a:pt x="812800" y="43042"/>
                    <a:pt x="812800" y="58578"/>
                  </a:cubicBezTo>
                  <a:lnTo>
                    <a:pt x="812800" y="702891"/>
                  </a:lnTo>
                  <a:cubicBezTo>
                    <a:pt x="812800" y="718427"/>
                    <a:pt x="806628" y="733326"/>
                    <a:pt x="795643" y="744312"/>
                  </a:cubicBezTo>
                  <a:cubicBezTo>
                    <a:pt x="784657" y="755298"/>
                    <a:pt x="769758" y="761469"/>
                    <a:pt x="754222" y="761469"/>
                  </a:cubicBezTo>
                  <a:lnTo>
                    <a:pt x="58578" y="761469"/>
                  </a:lnTo>
                  <a:cubicBezTo>
                    <a:pt x="43042" y="761469"/>
                    <a:pt x="28143" y="755298"/>
                    <a:pt x="17157" y="744312"/>
                  </a:cubicBezTo>
                  <a:cubicBezTo>
                    <a:pt x="6172" y="733326"/>
                    <a:pt x="0" y="718427"/>
                    <a:pt x="0" y="702891"/>
                  </a:cubicBezTo>
                  <a:lnTo>
                    <a:pt x="0" y="58578"/>
                  </a:lnTo>
                  <a:cubicBezTo>
                    <a:pt x="0" y="43042"/>
                    <a:pt x="6172" y="28143"/>
                    <a:pt x="17157" y="17157"/>
                  </a:cubicBezTo>
                  <a:cubicBezTo>
                    <a:pt x="28143" y="6172"/>
                    <a:pt x="43042" y="0"/>
                    <a:pt x="58578" y="0"/>
                  </a:cubicBezTo>
                  <a:close/>
                </a:path>
              </a:pathLst>
            </a:custGeom>
            <a:blipFill>
              <a:blip r:embed="rId13"/>
              <a:stretch>
                <a:fillRect l="-11617" t="-31543" r="-11617" b="0"/>
              </a:stretch>
            </a:blipFill>
          </p:spPr>
        </p:sp>
      </p:grpSp>
      <p:grpSp>
        <p:nvGrpSpPr>
          <p:cNvPr name="Group 14" id="14"/>
          <p:cNvGrpSpPr/>
          <p:nvPr/>
        </p:nvGrpSpPr>
        <p:grpSpPr>
          <a:xfrm rot="0">
            <a:off x="4275632" y="4478595"/>
            <a:ext cx="2911777" cy="29117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1153" y="0"/>
                  </a:moveTo>
                  <a:lnTo>
                    <a:pt x="751647" y="0"/>
                  </a:lnTo>
                  <a:cubicBezTo>
                    <a:pt x="785421" y="0"/>
                    <a:pt x="812800" y="27379"/>
                    <a:pt x="812800" y="61153"/>
                  </a:cubicBezTo>
                  <a:lnTo>
                    <a:pt x="812800" y="751647"/>
                  </a:lnTo>
                  <a:cubicBezTo>
                    <a:pt x="812800" y="785421"/>
                    <a:pt x="785421" y="812800"/>
                    <a:pt x="751647" y="812800"/>
                  </a:cubicBezTo>
                  <a:lnTo>
                    <a:pt x="61153" y="812800"/>
                  </a:lnTo>
                  <a:cubicBezTo>
                    <a:pt x="27379" y="812800"/>
                    <a:pt x="0" y="785421"/>
                    <a:pt x="0" y="751647"/>
                  </a:cubicBezTo>
                  <a:lnTo>
                    <a:pt x="0" y="61153"/>
                  </a:lnTo>
                  <a:cubicBezTo>
                    <a:pt x="0" y="27379"/>
                    <a:pt x="27379" y="0"/>
                    <a:pt x="61153" y="0"/>
                  </a:cubicBezTo>
                  <a:close/>
                </a:path>
              </a:pathLst>
            </a:custGeom>
            <a:blipFill>
              <a:blip r:embed="rId14"/>
              <a:stretch>
                <a:fillRect l="0" t="0" r="0" b="0"/>
              </a:stretch>
            </a:blipFill>
          </p:spPr>
        </p:sp>
      </p:grpSp>
      <p:grpSp>
        <p:nvGrpSpPr>
          <p:cNvPr name="Group 16" id="16"/>
          <p:cNvGrpSpPr/>
          <p:nvPr/>
        </p:nvGrpSpPr>
        <p:grpSpPr>
          <a:xfrm rot="0">
            <a:off x="7720107" y="4478595"/>
            <a:ext cx="2847787" cy="28477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62527" y="0"/>
                  </a:moveTo>
                  <a:lnTo>
                    <a:pt x="750273" y="0"/>
                  </a:lnTo>
                  <a:cubicBezTo>
                    <a:pt x="766856" y="0"/>
                    <a:pt x="782760" y="6588"/>
                    <a:pt x="794486" y="18314"/>
                  </a:cubicBezTo>
                  <a:cubicBezTo>
                    <a:pt x="806212" y="30040"/>
                    <a:pt x="812800" y="45944"/>
                    <a:pt x="812800" y="62527"/>
                  </a:cubicBezTo>
                  <a:lnTo>
                    <a:pt x="812800" y="750273"/>
                  </a:lnTo>
                  <a:cubicBezTo>
                    <a:pt x="812800" y="766856"/>
                    <a:pt x="806212" y="782760"/>
                    <a:pt x="794486" y="794486"/>
                  </a:cubicBezTo>
                  <a:cubicBezTo>
                    <a:pt x="782760" y="806212"/>
                    <a:pt x="766856" y="812800"/>
                    <a:pt x="750273" y="812800"/>
                  </a:cubicBezTo>
                  <a:lnTo>
                    <a:pt x="62527" y="812800"/>
                  </a:lnTo>
                  <a:cubicBezTo>
                    <a:pt x="45944" y="812800"/>
                    <a:pt x="30040" y="806212"/>
                    <a:pt x="18314" y="794486"/>
                  </a:cubicBezTo>
                  <a:cubicBezTo>
                    <a:pt x="6588" y="782760"/>
                    <a:pt x="0" y="766856"/>
                    <a:pt x="0" y="750273"/>
                  </a:cubicBezTo>
                  <a:lnTo>
                    <a:pt x="0" y="62527"/>
                  </a:lnTo>
                  <a:cubicBezTo>
                    <a:pt x="0" y="45944"/>
                    <a:pt x="6588" y="30040"/>
                    <a:pt x="18314" y="18314"/>
                  </a:cubicBezTo>
                  <a:cubicBezTo>
                    <a:pt x="30040" y="6588"/>
                    <a:pt x="45944" y="0"/>
                    <a:pt x="62527" y="0"/>
                  </a:cubicBezTo>
                  <a:close/>
                </a:path>
              </a:pathLst>
            </a:custGeom>
            <a:blipFill>
              <a:blip r:embed="rId15"/>
              <a:stretch>
                <a:fillRect l="0" t="0" r="0" b="0"/>
              </a:stretch>
            </a:blipFill>
          </p:spPr>
        </p:sp>
      </p:grpSp>
      <p:grpSp>
        <p:nvGrpSpPr>
          <p:cNvPr name="Group 18" id="18"/>
          <p:cNvGrpSpPr/>
          <p:nvPr/>
        </p:nvGrpSpPr>
        <p:grpSpPr>
          <a:xfrm rot="0">
            <a:off x="11140185" y="4383170"/>
            <a:ext cx="2943212" cy="294321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60500" y="0"/>
                  </a:moveTo>
                  <a:lnTo>
                    <a:pt x="752300" y="0"/>
                  </a:lnTo>
                  <a:cubicBezTo>
                    <a:pt x="785713" y="0"/>
                    <a:pt x="812800" y="27087"/>
                    <a:pt x="812800" y="60500"/>
                  </a:cubicBezTo>
                  <a:lnTo>
                    <a:pt x="812800" y="752300"/>
                  </a:lnTo>
                  <a:cubicBezTo>
                    <a:pt x="812800" y="785713"/>
                    <a:pt x="785713" y="812800"/>
                    <a:pt x="752300" y="812800"/>
                  </a:cubicBezTo>
                  <a:lnTo>
                    <a:pt x="60500" y="812800"/>
                  </a:lnTo>
                  <a:cubicBezTo>
                    <a:pt x="27087" y="812800"/>
                    <a:pt x="0" y="785713"/>
                    <a:pt x="0" y="752300"/>
                  </a:cubicBezTo>
                  <a:lnTo>
                    <a:pt x="0" y="60500"/>
                  </a:lnTo>
                  <a:cubicBezTo>
                    <a:pt x="0" y="27087"/>
                    <a:pt x="27087" y="0"/>
                    <a:pt x="60500" y="0"/>
                  </a:cubicBezTo>
                  <a:close/>
                </a:path>
              </a:pathLst>
            </a:custGeom>
            <a:blipFill>
              <a:blip r:embed="rId16"/>
              <a:stretch>
                <a:fillRect l="0" t="0" r="0" b="0"/>
              </a:stretch>
            </a:blipFill>
          </p:spPr>
        </p:sp>
      </p:grpSp>
      <p:grpSp>
        <p:nvGrpSpPr>
          <p:cNvPr name="Group 20" id="20"/>
          <p:cNvGrpSpPr/>
          <p:nvPr/>
        </p:nvGrpSpPr>
        <p:grpSpPr>
          <a:xfrm rot="0">
            <a:off x="15200499" y="4590297"/>
            <a:ext cx="2911217" cy="29112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61165" y="0"/>
                  </a:moveTo>
                  <a:lnTo>
                    <a:pt x="751635" y="0"/>
                  </a:lnTo>
                  <a:cubicBezTo>
                    <a:pt x="767857" y="0"/>
                    <a:pt x="783415" y="6444"/>
                    <a:pt x="794885" y="17915"/>
                  </a:cubicBezTo>
                  <a:cubicBezTo>
                    <a:pt x="806356" y="29385"/>
                    <a:pt x="812800" y="44943"/>
                    <a:pt x="812800" y="61165"/>
                  </a:cubicBezTo>
                  <a:lnTo>
                    <a:pt x="812800" y="751635"/>
                  </a:lnTo>
                  <a:cubicBezTo>
                    <a:pt x="812800" y="767857"/>
                    <a:pt x="806356" y="783415"/>
                    <a:pt x="794885" y="794885"/>
                  </a:cubicBezTo>
                  <a:cubicBezTo>
                    <a:pt x="783415" y="806356"/>
                    <a:pt x="767857" y="812800"/>
                    <a:pt x="751635" y="812800"/>
                  </a:cubicBezTo>
                  <a:lnTo>
                    <a:pt x="61165" y="812800"/>
                  </a:lnTo>
                  <a:cubicBezTo>
                    <a:pt x="44943" y="812800"/>
                    <a:pt x="29385" y="806356"/>
                    <a:pt x="17915" y="794885"/>
                  </a:cubicBezTo>
                  <a:cubicBezTo>
                    <a:pt x="6444" y="783415"/>
                    <a:pt x="0" y="767857"/>
                    <a:pt x="0" y="751635"/>
                  </a:cubicBezTo>
                  <a:lnTo>
                    <a:pt x="0" y="61165"/>
                  </a:lnTo>
                  <a:cubicBezTo>
                    <a:pt x="0" y="44943"/>
                    <a:pt x="6444" y="29385"/>
                    <a:pt x="17915" y="17915"/>
                  </a:cubicBezTo>
                  <a:cubicBezTo>
                    <a:pt x="29385" y="6444"/>
                    <a:pt x="44943" y="0"/>
                    <a:pt x="61165" y="0"/>
                  </a:cubicBezTo>
                  <a:close/>
                </a:path>
              </a:pathLst>
            </a:custGeom>
            <a:blipFill>
              <a:blip r:embed="rId17"/>
              <a:stretch>
                <a:fillRect l="0" t="0" r="0" b="0"/>
              </a:stretch>
            </a:blipFill>
          </p:spPr>
        </p:sp>
      </p:grpSp>
      <p:sp>
        <p:nvSpPr>
          <p:cNvPr name="TextBox 22" id="22"/>
          <p:cNvSpPr txBox="true"/>
          <p:nvPr/>
        </p:nvSpPr>
        <p:spPr>
          <a:xfrm rot="0">
            <a:off x="2270167" y="1667655"/>
            <a:ext cx="13826854" cy="866775"/>
          </a:xfrm>
          <a:prstGeom prst="rect">
            <a:avLst/>
          </a:prstGeom>
        </p:spPr>
        <p:txBody>
          <a:bodyPr anchor="t" rtlCol="false" tIns="0" lIns="0" bIns="0" rIns="0">
            <a:spAutoFit/>
          </a:bodyPr>
          <a:lstStyle/>
          <a:p>
            <a:pPr algn="ctr">
              <a:lnSpc>
                <a:spcPts val="6600"/>
              </a:lnSpc>
            </a:pPr>
            <a:r>
              <a:rPr lang="en-US" sz="6000" b="true">
                <a:solidFill>
                  <a:srgbClr val="010440"/>
                </a:solidFill>
                <a:latin typeface="Bricolage Grotesque Bold"/>
                <a:ea typeface="Bricolage Grotesque Bold"/>
                <a:cs typeface="Bricolage Grotesque Bold"/>
                <a:sym typeface="Bricolage Grotesque Bold"/>
              </a:rPr>
              <a:t>COMPONENTS AND CONNECTIONS</a:t>
            </a:r>
          </a:p>
        </p:txBody>
      </p:sp>
      <p:sp>
        <p:nvSpPr>
          <p:cNvPr name="TextBox 23" id="23"/>
          <p:cNvSpPr txBox="true"/>
          <p:nvPr/>
        </p:nvSpPr>
        <p:spPr>
          <a:xfrm rot="0">
            <a:off x="204724" y="8012523"/>
            <a:ext cx="4088692" cy="481330"/>
          </a:xfrm>
          <a:prstGeom prst="rect">
            <a:avLst/>
          </a:prstGeom>
        </p:spPr>
        <p:txBody>
          <a:bodyPr anchor="t" rtlCol="false" tIns="0" lIns="0" bIns="0" rIns="0">
            <a:spAutoFit/>
          </a:bodyPr>
          <a:lstStyle/>
          <a:p>
            <a:pPr algn="ctr">
              <a:lnSpc>
                <a:spcPts val="3919"/>
              </a:lnSpc>
            </a:pPr>
            <a:r>
              <a:rPr lang="en-US" sz="2799">
                <a:solidFill>
                  <a:srgbClr val="010440"/>
                </a:solidFill>
                <a:latin typeface="Bricolage Grotesque"/>
                <a:ea typeface="Bricolage Grotesque"/>
                <a:cs typeface="Bricolage Grotesque"/>
                <a:sym typeface="Bricolage Grotesque"/>
              </a:rPr>
              <a:t>ESP32</a:t>
            </a:r>
          </a:p>
        </p:txBody>
      </p:sp>
      <p:sp>
        <p:nvSpPr>
          <p:cNvPr name="TextBox 24" id="24"/>
          <p:cNvSpPr txBox="true"/>
          <p:nvPr/>
        </p:nvSpPr>
        <p:spPr>
          <a:xfrm rot="0">
            <a:off x="7227003" y="8012523"/>
            <a:ext cx="3913182" cy="481330"/>
          </a:xfrm>
          <a:prstGeom prst="rect">
            <a:avLst/>
          </a:prstGeom>
        </p:spPr>
        <p:txBody>
          <a:bodyPr anchor="t" rtlCol="false" tIns="0" lIns="0" bIns="0" rIns="0">
            <a:spAutoFit/>
          </a:bodyPr>
          <a:lstStyle/>
          <a:p>
            <a:pPr algn="ctr">
              <a:lnSpc>
                <a:spcPts val="3919"/>
              </a:lnSpc>
            </a:pPr>
            <a:r>
              <a:rPr lang="en-US" sz="2799">
                <a:solidFill>
                  <a:srgbClr val="010440"/>
                </a:solidFill>
                <a:latin typeface="Bricolage Grotesque"/>
                <a:ea typeface="Bricolage Grotesque"/>
                <a:cs typeface="Bricolage Grotesque"/>
                <a:sym typeface="Bricolage Grotesque"/>
              </a:rPr>
              <a:t>PULSE SENSOR</a:t>
            </a:r>
          </a:p>
        </p:txBody>
      </p:sp>
      <p:sp>
        <p:nvSpPr>
          <p:cNvPr name="TextBox 25" id="25"/>
          <p:cNvSpPr txBox="true"/>
          <p:nvPr/>
        </p:nvSpPr>
        <p:spPr>
          <a:xfrm rot="0">
            <a:off x="3806011" y="8012523"/>
            <a:ext cx="4088692" cy="481330"/>
          </a:xfrm>
          <a:prstGeom prst="rect">
            <a:avLst/>
          </a:prstGeom>
        </p:spPr>
        <p:txBody>
          <a:bodyPr anchor="t" rtlCol="false" tIns="0" lIns="0" bIns="0" rIns="0">
            <a:spAutoFit/>
          </a:bodyPr>
          <a:lstStyle/>
          <a:p>
            <a:pPr algn="ctr">
              <a:lnSpc>
                <a:spcPts val="3919"/>
              </a:lnSpc>
            </a:pPr>
            <a:r>
              <a:rPr lang="en-US" sz="2799">
                <a:solidFill>
                  <a:srgbClr val="010440"/>
                </a:solidFill>
                <a:latin typeface="Bricolage Grotesque"/>
                <a:ea typeface="Bricolage Grotesque"/>
                <a:cs typeface="Bricolage Grotesque"/>
                <a:sym typeface="Bricolage Grotesque"/>
              </a:rPr>
              <a:t>MPU6050</a:t>
            </a:r>
          </a:p>
        </p:txBody>
      </p:sp>
      <p:sp>
        <p:nvSpPr>
          <p:cNvPr name="TextBox 26" id="26"/>
          <p:cNvSpPr txBox="true"/>
          <p:nvPr/>
        </p:nvSpPr>
        <p:spPr>
          <a:xfrm rot="0">
            <a:off x="10835200" y="8012523"/>
            <a:ext cx="3913182" cy="481330"/>
          </a:xfrm>
          <a:prstGeom prst="rect">
            <a:avLst/>
          </a:prstGeom>
        </p:spPr>
        <p:txBody>
          <a:bodyPr anchor="t" rtlCol="false" tIns="0" lIns="0" bIns="0" rIns="0">
            <a:spAutoFit/>
          </a:bodyPr>
          <a:lstStyle/>
          <a:p>
            <a:pPr algn="ctr">
              <a:lnSpc>
                <a:spcPts val="3919"/>
              </a:lnSpc>
            </a:pPr>
            <a:r>
              <a:rPr lang="en-US" sz="2799">
                <a:solidFill>
                  <a:srgbClr val="010440"/>
                </a:solidFill>
                <a:latin typeface="Bricolage Grotesque"/>
                <a:ea typeface="Bricolage Grotesque"/>
                <a:cs typeface="Bricolage Grotesque"/>
                <a:sym typeface="Bricolage Grotesque"/>
              </a:rPr>
              <a:t>GSR SENSOR</a:t>
            </a:r>
          </a:p>
        </p:txBody>
      </p:sp>
      <p:sp>
        <p:nvSpPr>
          <p:cNvPr name="TextBox 27" id="27"/>
          <p:cNvSpPr txBox="true"/>
          <p:nvPr/>
        </p:nvSpPr>
        <p:spPr>
          <a:xfrm rot="0">
            <a:off x="14443396" y="8012523"/>
            <a:ext cx="3913182" cy="481330"/>
          </a:xfrm>
          <a:prstGeom prst="rect">
            <a:avLst/>
          </a:prstGeom>
        </p:spPr>
        <p:txBody>
          <a:bodyPr anchor="t" rtlCol="false" tIns="0" lIns="0" bIns="0" rIns="0">
            <a:spAutoFit/>
          </a:bodyPr>
          <a:lstStyle/>
          <a:p>
            <a:pPr algn="ctr">
              <a:lnSpc>
                <a:spcPts val="3919"/>
              </a:lnSpc>
            </a:pPr>
            <a:r>
              <a:rPr lang="en-US" sz="2799">
                <a:solidFill>
                  <a:srgbClr val="010440"/>
                </a:solidFill>
                <a:latin typeface="Bricolage Grotesque"/>
                <a:ea typeface="Bricolage Grotesque"/>
                <a:cs typeface="Bricolage Grotesque"/>
                <a:sym typeface="Bricolage Grotesque"/>
              </a:rPr>
              <a:t>DHT 11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DAGq9a0zgY4</dc:identifier>
  <dcterms:modified xsi:type="dcterms:W3CDTF">2011-08-01T06:04:30Z</dcterms:modified>
  <cp:revision>1</cp:revision>
  <dc:title>Blue Green Illustration About Mental Health Presentation</dc:title>
</cp:coreProperties>
</file>